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sldIdLst>
    <p:sldId id="257" r:id="rId2"/>
    <p:sldId id="314" r:id="rId3"/>
    <p:sldId id="298" r:id="rId4"/>
    <p:sldId id="258" r:id="rId5"/>
    <p:sldId id="299" r:id="rId6"/>
    <p:sldId id="315" r:id="rId7"/>
    <p:sldId id="259" r:id="rId8"/>
    <p:sldId id="316" r:id="rId9"/>
    <p:sldId id="342" r:id="rId10"/>
    <p:sldId id="261" r:id="rId11"/>
    <p:sldId id="317" r:id="rId12"/>
    <p:sldId id="264" r:id="rId13"/>
    <p:sldId id="265" r:id="rId14"/>
    <p:sldId id="267" r:id="rId15"/>
    <p:sldId id="268" r:id="rId16"/>
    <p:sldId id="269" r:id="rId17"/>
    <p:sldId id="270" r:id="rId18"/>
    <p:sldId id="271" r:id="rId19"/>
    <p:sldId id="326" r:id="rId20"/>
    <p:sldId id="272" r:id="rId21"/>
    <p:sldId id="273" r:id="rId22"/>
    <p:sldId id="274" r:id="rId23"/>
    <p:sldId id="301" r:id="rId24"/>
    <p:sldId id="275" r:id="rId25"/>
    <p:sldId id="276" r:id="rId26"/>
    <p:sldId id="277" r:id="rId27"/>
    <p:sldId id="281" r:id="rId28"/>
    <p:sldId id="283" r:id="rId29"/>
    <p:sldId id="288" r:id="rId30"/>
    <p:sldId id="328" r:id="rId31"/>
    <p:sldId id="329" r:id="rId32"/>
    <p:sldId id="287" r:id="rId33"/>
    <p:sldId id="302" r:id="rId34"/>
    <p:sldId id="303" r:id="rId35"/>
    <p:sldId id="333" r:id="rId36"/>
    <p:sldId id="284" r:id="rId37"/>
    <p:sldId id="318" r:id="rId38"/>
    <p:sldId id="304" r:id="rId39"/>
    <p:sldId id="319" r:id="rId40"/>
    <p:sldId id="335" r:id="rId41"/>
    <p:sldId id="336" r:id="rId42"/>
    <p:sldId id="337" r:id="rId43"/>
    <p:sldId id="338" r:id="rId44"/>
    <p:sldId id="339" r:id="rId45"/>
    <p:sldId id="291" r:id="rId46"/>
    <p:sldId id="310" r:id="rId47"/>
    <p:sldId id="311" r:id="rId48"/>
    <p:sldId id="290" r:id="rId49"/>
    <p:sldId id="293" r:id="rId50"/>
    <p:sldId id="292" r:id="rId51"/>
    <p:sldId id="295" r:id="rId52"/>
    <p:sldId id="294" r:id="rId53"/>
    <p:sldId id="305" r:id="rId54"/>
    <p:sldId id="306" r:id="rId55"/>
    <p:sldId id="312" r:id="rId56"/>
    <p:sldId id="325" r:id="rId57"/>
    <p:sldId id="309" r:id="rId58"/>
    <p:sldId id="330" r:id="rId59"/>
    <p:sldId id="332" r:id="rId60"/>
    <p:sldId id="334" r:id="rId61"/>
    <p:sldId id="341" r:id="rId62"/>
    <p:sldId id="343" r:id="rId63"/>
    <p:sldId id="344" r:id="rId64"/>
    <p:sldId id="345" r:id="rId65"/>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99CCFF"/>
    <a:srgbClr val="663300"/>
    <a:srgbClr val="FF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403" autoAdjust="0"/>
    <p:restoredTop sz="94607" autoAdjust="0"/>
  </p:normalViewPr>
  <p:slideViewPr>
    <p:cSldViewPr>
      <p:cViewPr varScale="1">
        <p:scale>
          <a:sx n="84" d="100"/>
          <a:sy n="84" d="100"/>
        </p:scale>
        <p:origin x="-1008"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346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_rels/viewProps.xml.rels><?xml version="1.0" encoding="UTF-8" standalone="yes"?>
<Relationships xmlns="http://schemas.openxmlformats.org/package/2006/relationships"><Relationship Id="rId1"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a:p>
          </p:txBody>
        </p:sp>
        <p:sp>
          <p:nvSpPr>
            <p:cNvPr id="6"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zh-CN" altLang="en-US"/>
            </a:p>
          </p:txBody>
        </p:sp>
      </p:grpSp>
      <p:sp>
        <p:nvSpPr>
          <p:cNvPr id="13317" name="Rectangle 5"/>
          <p:cNvSpPr>
            <a:spLocks noGrp="1" noChangeArrowheads="1"/>
          </p:cNvSpPr>
          <p:nvPr>
            <p:ph type="ctrTitle" sz="quarter"/>
          </p:nvPr>
        </p:nvSpPr>
        <p:spPr>
          <a:xfrm>
            <a:off x="1293813" y="762000"/>
            <a:ext cx="7772400" cy="1143000"/>
          </a:xfrm>
        </p:spPr>
        <p:txBody>
          <a:bodyPr anchor="b"/>
          <a:lstStyle>
            <a:lvl1pPr>
              <a:defRPr/>
            </a:lvl1pPr>
          </a:lstStyle>
          <a:p>
            <a:r>
              <a:rPr lang="zh-CN" altLang="en-US"/>
              <a:t>单击此处编辑母版标题样式</a:t>
            </a:r>
          </a:p>
        </p:txBody>
      </p:sp>
      <p:sp>
        <p:nvSpPr>
          <p:cNvPr id="13318"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7" name="Rectangle 7"/>
          <p:cNvSpPr>
            <a:spLocks noGrp="1" noChangeArrowheads="1"/>
          </p:cNvSpPr>
          <p:nvPr>
            <p:ph type="dt" sz="quarter"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p:txBody>
          <a:bodyPr/>
          <a:lstStyle>
            <a:lvl1pPr>
              <a:defRPr/>
            </a:lvl1pPr>
          </a:lstStyle>
          <a:p>
            <a:pPr>
              <a:defRPr/>
            </a:pPr>
            <a:fld id="{D804A067-3AA6-488E-9395-95C43E6B1975}"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8C3B1FEA-4660-4FF7-B89B-E67C99A7CEB6}"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5DDA92F0-1607-432A-B3BD-F2BB9859E45C}"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E0775100-2A53-4A8B-842D-503543AF35B8}"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5800" y="41148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D5B68090-38F1-4336-B6B9-85BAE8EAC613}"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858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8"/>
          <p:cNvSpPr>
            <a:spLocks noGrp="1" noChangeArrowheads="1"/>
          </p:cNvSpPr>
          <p:nvPr>
            <p:ph type="sldNum" sz="quarter" idx="12"/>
          </p:nvPr>
        </p:nvSpPr>
        <p:spPr>
          <a:ln/>
        </p:spPr>
        <p:txBody>
          <a:bodyPr/>
          <a:lstStyle>
            <a:lvl1pPr>
              <a:defRPr/>
            </a:lvl1pPr>
          </a:lstStyle>
          <a:p>
            <a:pPr>
              <a:defRPr/>
            </a:pPr>
            <a:fld id="{13E15FDC-060B-44A3-9F37-ABFC78BA2C35}"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685800" y="41148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8"/>
          <p:cNvSpPr>
            <a:spLocks noGrp="1" noChangeArrowheads="1"/>
          </p:cNvSpPr>
          <p:nvPr>
            <p:ph type="sldNum" sz="quarter" idx="12"/>
          </p:nvPr>
        </p:nvSpPr>
        <p:spPr>
          <a:ln/>
        </p:spPr>
        <p:txBody>
          <a:bodyPr/>
          <a:lstStyle>
            <a:lvl1pPr>
              <a:defRPr/>
            </a:lvl1pPr>
          </a:lstStyle>
          <a:p>
            <a:pPr>
              <a:defRPr/>
            </a:pPr>
            <a:fld id="{44FD0F8D-C88E-4112-8982-086F1867A015}"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85800" y="41148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2D238AA5-5368-4ED9-AA26-445968130D06}"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C06B547B-E838-4A89-95BB-E23D78CA47C9}"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779D4155-A5DD-4F36-924C-4770B6CB180D}"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7F11A1B0-20FF-483D-8D95-69DA88BEC5BC}"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A9DD4E33-E1B6-47F4-AFAC-D297B131071A}"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C6D8AD55-69F6-4DF1-A19B-80D63E382DB8}"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27844BA8-DC17-416D-A9F6-B77BC40ED519}"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28793C65-DEAA-41BB-BD98-F9D8A478F812}"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EAE1FB16-7BBF-4FDC-AFBA-A7C7017C3DAA}"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1588"/>
            <a:ext cx="9132888" cy="6845300"/>
            <a:chOff x="0" y="1"/>
            <a:chExt cx="5753" cy="4312"/>
          </a:xfrm>
        </p:grpSpPr>
        <p:sp>
          <p:nvSpPr>
            <p:cNvPr id="12291"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a:p>
          </p:txBody>
        </p:sp>
        <p:sp>
          <p:nvSpPr>
            <p:cNvPr id="12292"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lstStyle/>
            <a:p>
              <a:pPr>
                <a:defRPr/>
              </a:pPr>
              <a:endParaRPr lang="zh-CN" altLang="en-US"/>
            </a:p>
          </p:txBody>
        </p:sp>
      </p:grpSp>
      <p:sp>
        <p:nvSpPr>
          <p:cNvPr id="12293"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smtClean="0"/>
              <a:t>单击此处编辑母版标题样式</a:t>
            </a:r>
          </a:p>
        </p:txBody>
      </p:sp>
      <p:sp>
        <p:nvSpPr>
          <p:cNvPr id="12294"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kumimoji="0" sz="1400"/>
            </a:lvl1pPr>
          </a:lstStyle>
          <a:p>
            <a:pPr>
              <a:defRPr/>
            </a:pPr>
            <a:endParaRPr lang="en-US" altLang="zh-CN"/>
          </a:p>
        </p:txBody>
      </p:sp>
      <p:sp>
        <p:nvSpPr>
          <p:cNvPr id="12295"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kumimoji="0" sz="1400"/>
            </a:lvl1pPr>
          </a:lstStyle>
          <a:p>
            <a:pPr>
              <a:defRPr/>
            </a:pPr>
            <a:endParaRPr lang="en-US" altLang="zh-CN"/>
          </a:p>
        </p:txBody>
      </p:sp>
      <p:sp>
        <p:nvSpPr>
          <p:cNvPr id="12296"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kumimoji="0" sz="1400"/>
            </a:lvl1pPr>
          </a:lstStyle>
          <a:p>
            <a:pPr>
              <a:defRPr/>
            </a:pPr>
            <a:fld id="{8524D798-A91E-49CC-9D75-E3E68DB3112D}" type="slidenum">
              <a:rPr lang="en-US" altLang="zh-CN"/>
              <a:pPr>
                <a:defRPr/>
              </a:pPr>
              <a:t>‹#›</a:t>
            </a:fld>
            <a:endParaRPr lang="en-US" altLang="zh-CN"/>
          </a:p>
        </p:txBody>
      </p:sp>
      <p:sp>
        <p:nvSpPr>
          <p:cNvPr id="6151" name="Rectangle 9"/>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dk2" tx1="lt1" bg2="dk1" tx2="lt2" accent1="accent1" accent2="accent2" accent3="accent3" accent4="accent4" accent5="accent5" accent6="accent6" hlink="hlink" folHlink="folHlink"/>
  <p:sldLayoutIdLst>
    <p:sldLayoutId id="2147483752"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64.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 Target="slide5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file:///C:\Users\q\AppData\Local\Microsoft\Windows\Temporary%20Internet%20Files\Low\Content.IE5\QNVY1M52\&#21387;&#21147;&#27969;&#23398;&#35828;.swf"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6.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194" name="Picture 7" descr="trans-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074" name="Rectangle 2"/>
          <p:cNvSpPr>
            <a:spLocks noGrp="1" noChangeArrowheads="1"/>
          </p:cNvSpPr>
          <p:nvPr>
            <p:ph type="title"/>
          </p:nvPr>
        </p:nvSpPr>
        <p:spPr>
          <a:xfrm>
            <a:off x="468313" y="2060575"/>
            <a:ext cx="7988300" cy="609600"/>
          </a:xfrm>
        </p:spPr>
        <p:txBody>
          <a:bodyPr/>
          <a:lstStyle/>
          <a:p>
            <a:pPr eaLnBrk="1" hangingPunct="1">
              <a:defRPr/>
            </a:pPr>
            <a:r>
              <a:rPr lang="zh-CN" altLang="en-US" sz="4800" b="1" smtClean="0">
                <a:solidFill>
                  <a:schemeClr val="bg1"/>
                </a:solidFill>
                <a:ea typeface="华文行楷" pitchFamily="2" charset="-122"/>
              </a:rPr>
              <a:t>第六章  同化物的运输与分配</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sz="half" idx="1"/>
          </p:nvPr>
        </p:nvSpPr>
        <p:spPr>
          <a:xfrm>
            <a:off x="0" y="476250"/>
            <a:ext cx="4349750" cy="5616575"/>
          </a:xfrm>
        </p:spPr>
        <p:txBody>
          <a:bodyPr/>
          <a:lstStyle/>
          <a:p>
            <a:pPr algn="just" eaLnBrk="1" hangingPunct="1">
              <a:buFont typeface="Wingdings" pitchFamily="2" charset="2"/>
              <a:buNone/>
            </a:pPr>
            <a:r>
              <a:rPr lang="en-US" altLang="zh-CN" sz="2400" smtClean="0"/>
              <a:t>    </a:t>
            </a:r>
            <a:r>
              <a:rPr lang="zh-CN" altLang="en-US" sz="2800" smtClean="0"/>
              <a:t>胞间连丝</a:t>
            </a:r>
            <a:r>
              <a:rPr lang="en-US" altLang="zh-CN" sz="2800" smtClean="0"/>
              <a:t>(plasmodesmata)</a:t>
            </a:r>
            <a:r>
              <a:rPr lang="zh-CN" altLang="en-US" sz="2800" smtClean="0"/>
              <a:t>的三种状态：</a:t>
            </a:r>
          </a:p>
          <a:p>
            <a:pPr algn="just" eaLnBrk="1" hangingPunct="1">
              <a:buFont typeface="Wingdings" pitchFamily="2" charset="2"/>
              <a:buNone/>
            </a:pPr>
            <a:r>
              <a:rPr lang="zh-CN" altLang="en-US" sz="2800" smtClean="0"/>
              <a:t> （</a:t>
            </a:r>
            <a:r>
              <a:rPr lang="en-US" altLang="zh-CN" sz="2800" smtClean="0"/>
              <a:t>1</a:t>
            </a:r>
            <a:r>
              <a:rPr lang="zh-CN" altLang="en-US" sz="2800" smtClean="0"/>
              <a:t>）</a:t>
            </a:r>
            <a:r>
              <a:rPr lang="zh-CN" altLang="en-US" sz="2800" b="1" smtClean="0">
                <a:solidFill>
                  <a:srgbClr val="FFFF00"/>
                </a:solidFill>
              </a:rPr>
              <a:t>正常态</a:t>
            </a:r>
            <a:r>
              <a:rPr lang="zh-CN" altLang="en-US" sz="2800" smtClean="0"/>
              <a:t>：结构固定，能允许小分子物质通过。</a:t>
            </a:r>
          </a:p>
          <a:p>
            <a:pPr algn="just" eaLnBrk="1" hangingPunct="1">
              <a:buFont typeface="Wingdings" pitchFamily="2" charset="2"/>
              <a:buNone/>
            </a:pPr>
            <a:r>
              <a:rPr lang="zh-CN" altLang="en-US" sz="2800" smtClean="0"/>
              <a:t> （</a:t>
            </a:r>
            <a:r>
              <a:rPr lang="en-US" altLang="zh-CN" sz="2800" smtClean="0"/>
              <a:t>2</a:t>
            </a:r>
            <a:r>
              <a:rPr lang="zh-CN" altLang="en-US" sz="2800" smtClean="0"/>
              <a:t>）</a:t>
            </a:r>
            <a:r>
              <a:rPr lang="zh-CN" altLang="en-US" sz="2800" b="1" smtClean="0">
                <a:solidFill>
                  <a:srgbClr val="FFFF00"/>
                </a:solidFill>
              </a:rPr>
              <a:t>开放态</a:t>
            </a:r>
            <a:r>
              <a:rPr lang="zh-CN" altLang="en-US" sz="2800" smtClean="0"/>
              <a:t>：内部结构解体，扩大为开放的通道，能允许较大分子通过。</a:t>
            </a:r>
          </a:p>
          <a:p>
            <a:pPr algn="just" eaLnBrk="1" hangingPunct="1">
              <a:buFont typeface="Wingdings" pitchFamily="2" charset="2"/>
              <a:buNone/>
            </a:pPr>
            <a:r>
              <a:rPr lang="zh-CN" altLang="en-US" sz="2800" smtClean="0"/>
              <a:t> （</a:t>
            </a:r>
            <a:r>
              <a:rPr lang="en-US" altLang="zh-CN" sz="2800" smtClean="0"/>
              <a:t>3</a:t>
            </a:r>
            <a:r>
              <a:rPr lang="zh-CN" altLang="en-US" sz="2800" smtClean="0"/>
              <a:t>）</a:t>
            </a:r>
            <a:r>
              <a:rPr lang="zh-CN" altLang="en-US" sz="2800" b="1" smtClean="0">
                <a:solidFill>
                  <a:srgbClr val="FFFF00"/>
                </a:solidFill>
              </a:rPr>
              <a:t>封闭态</a:t>
            </a:r>
            <a:r>
              <a:rPr lang="zh-CN" altLang="en-US" sz="2800" smtClean="0"/>
              <a:t>：通道被堵塞，阻止物质外运，造成细胞间的生理隔离。</a:t>
            </a:r>
          </a:p>
        </p:txBody>
      </p:sp>
      <p:pic>
        <p:nvPicPr>
          <p:cNvPr id="17411" name="Picture 15"/>
          <p:cNvPicPr>
            <a:picLocks noChangeAspect="1" noChangeArrowheads="1"/>
          </p:cNvPicPr>
          <p:nvPr/>
        </p:nvPicPr>
        <p:blipFill>
          <a:blip r:embed="rId2"/>
          <a:srcRect/>
          <a:stretch>
            <a:fillRect/>
          </a:stretch>
        </p:blipFill>
        <p:spPr bwMode="auto">
          <a:xfrm>
            <a:off x="4500563" y="0"/>
            <a:ext cx="4643437" cy="3716338"/>
          </a:xfrm>
          <a:prstGeom prst="rect">
            <a:avLst/>
          </a:prstGeom>
          <a:noFill/>
          <a:ln w="9525">
            <a:noFill/>
            <a:miter lim="800000"/>
            <a:headEnd/>
            <a:tailEnd/>
          </a:ln>
        </p:spPr>
      </p:pic>
      <p:pic>
        <p:nvPicPr>
          <p:cNvPr id="17412" name="Picture 16"/>
          <p:cNvPicPr>
            <a:picLocks noChangeAspect="1" noChangeArrowheads="1"/>
          </p:cNvPicPr>
          <p:nvPr/>
        </p:nvPicPr>
        <p:blipFill>
          <a:blip r:embed="rId3"/>
          <a:srcRect/>
          <a:stretch>
            <a:fillRect/>
          </a:stretch>
        </p:blipFill>
        <p:spPr bwMode="auto">
          <a:xfrm>
            <a:off x="4535488" y="3717925"/>
            <a:ext cx="4608512" cy="3140075"/>
          </a:xfrm>
          <a:prstGeom prst="rect">
            <a:avLst/>
          </a:prstGeom>
          <a:solidFill>
            <a:srgbClr val="00CC99"/>
          </a:solidFill>
          <a:ln w="28575" algn="ctr">
            <a:solidFill>
              <a:srgbClr val="FF0066"/>
            </a:solidFill>
            <a:miter lim="800000"/>
            <a:headEnd/>
            <a:tailEnd/>
          </a:ln>
        </p:spPr>
      </p:pic>
      <p:sp>
        <p:nvSpPr>
          <p:cNvPr id="17413" name="Text Box 18"/>
          <p:cNvSpPr txBox="1">
            <a:spLocks noChangeArrowheads="1"/>
          </p:cNvSpPr>
          <p:nvPr/>
        </p:nvSpPr>
        <p:spPr bwMode="auto">
          <a:xfrm>
            <a:off x="4643438" y="5911850"/>
            <a:ext cx="1873250" cy="822325"/>
          </a:xfrm>
          <a:prstGeom prst="rect">
            <a:avLst/>
          </a:prstGeom>
          <a:noFill/>
          <a:ln w="9525">
            <a:noFill/>
            <a:miter lim="800000"/>
            <a:headEnd/>
            <a:tailEnd/>
          </a:ln>
        </p:spPr>
        <p:txBody>
          <a:bodyPr>
            <a:spAutoFit/>
          </a:bodyPr>
          <a:lstStyle/>
          <a:p>
            <a:pPr algn="ctr">
              <a:spcBef>
                <a:spcPct val="50000"/>
              </a:spcBef>
            </a:pPr>
            <a:r>
              <a:rPr lang="zh-CN" altLang="en-US" b="1">
                <a:solidFill>
                  <a:schemeClr val="bg2"/>
                </a:solidFill>
              </a:rPr>
              <a:t>胞间连丝的超微结构</a:t>
            </a:r>
            <a:endParaRPr lang="zh-CN" altLang="en-US">
              <a:solidFill>
                <a:schemeClr val="bg2"/>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ChangeArrowheads="1"/>
          </p:cNvSpPr>
          <p:nvPr/>
        </p:nvSpPr>
        <p:spPr bwMode="auto">
          <a:xfrm>
            <a:off x="611188" y="95250"/>
            <a:ext cx="8208962" cy="590550"/>
          </a:xfrm>
          <a:prstGeom prst="rect">
            <a:avLst/>
          </a:prstGeom>
          <a:noFill/>
          <a:ln w="9525">
            <a:noFill/>
            <a:miter lim="800000"/>
            <a:headEnd/>
            <a:tailEnd/>
          </a:ln>
        </p:spPr>
        <p:txBody>
          <a:bodyPr/>
          <a:lstStyle/>
          <a:p>
            <a:pPr algn="just">
              <a:buFont typeface="Wingdings" pitchFamily="2" charset="2"/>
              <a:buNone/>
              <a:defRPr/>
            </a:pPr>
            <a:r>
              <a:rPr lang="en-US" altLang="zh-CN" sz="3600">
                <a:solidFill>
                  <a:srgbClr val="000000"/>
                </a:solidFill>
                <a:effectLst>
                  <a:outerShdw blurRad="38100" dist="38100" dir="2700000" algn="tl">
                    <a:srgbClr val="FFFFFF"/>
                  </a:outerShdw>
                </a:effectLst>
                <a:latin typeface="黑体" pitchFamily="49" charset="-122"/>
                <a:ea typeface="黑体" pitchFamily="49" charset="-122"/>
              </a:rPr>
              <a:t>3 </a:t>
            </a:r>
            <a:r>
              <a:rPr lang="zh-CN" altLang="en-US" sz="3600">
                <a:solidFill>
                  <a:srgbClr val="000000"/>
                </a:solidFill>
                <a:effectLst>
                  <a:outerShdw blurRad="38100" dist="38100" dir="2700000" algn="tl">
                    <a:srgbClr val="FFFFFF"/>
                  </a:outerShdw>
                </a:effectLst>
                <a:latin typeface="黑体" pitchFamily="49" charset="-122"/>
                <a:ea typeface="黑体" pitchFamily="49" charset="-122"/>
              </a:rPr>
              <a:t>质外体与共质体间的运输</a:t>
            </a:r>
            <a:endParaRPr lang="zh-CN" altLang="en-US" sz="4400">
              <a:solidFill>
                <a:srgbClr val="000000"/>
              </a:solidFill>
              <a:effectLst>
                <a:outerShdw blurRad="38100" dist="38100" dir="2700000" algn="tl">
                  <a:srgbClr val="FFFFFF"/>
                </a:outerShdw>
              </a:effectLst>
              <a:latin typeface="黑体" pitchFamily="49" charset="-122"/>
              <a:ea typeface="黑体" pitchFamily="49" charset="-122"/>
            </a:endParaRPr>
          </a:p>
        </p:txBody>
      </p:sp>
      <p:sp>
        <p:nvSpPr>
          <p:cNvPr id="18435" name="Rectangle 3"/>
          <p:cNvSpPr>
            <a:spLocks noChangeArrowheads="1"/>
          </p:cNvSpPr>
          <p:nvPr/>
        </p:nvSpPr>
        <p:spPr bwMode="auto">
          <a:xfrm>
            <a:off x="228600" y="836613"/>
            <a:ext cx="8915400" cy="2638425"/>
          </a:xfrm>
          <a:prstGeom prst="rect">
            <a:avLst/>
          </a:prstGeom>
          <a:solidFill>
            <a:srgbClr val="FFFFFF"/>
          </a:solidFill>
          <a:ln w="9525">
            <a:solidFill>
              <a:srgbClr val="000000"/>
            </a:solidFill>
            <a:miter lim="800000"/>
            <a:headEnd/>
            <a:tailEnd/>
          </a:ln>
        </p:spPr>
        <p:txBody>
          <a:bodyPr/>
          <a:lstStyle/>
          <a:p>
            <a:pPr marL="450850" indent="-450850" algn="just">
              <a:lnSpc>
                <a:spcPct val="90000"/>
              </a:lnSpc>
              <a:spcBef>
                <a:spcPct val="20000"/>
              </a:spcBef>
              <a:buClr>
                <a:schemeClr val="accent2"/>
              </a:buClr>
              <a:buSzPct val="80000"/>
              <a:buFont typeface="Wingdings" pitchFamily="2" charset="2"/>
              <a:buNone/>
            </a:pPr>
            <a:r>
              <a:rPr lang="zh-CN" altLang="en-US" sz="2600" b="1">
                <a:solidFill>
                  <a:schemeClr val="bg2"/>
                </a:solidFill>
                <a:latin typeface="楷体_GB2312" pitchFamily="49" charset="-122"/>
                <a:ea typeface="楷体_GB2312" pitchFamily="49" charset="-122"/>
              </a:rPr>
              <a:t>物质进出质膜的方式有三种：</a:t>
            </a:r>
            <a:r>
              <a:rPr lang="zh-CN" altLang="en-US" sz="2600" b="1">
                <a:solidFill>
                  <a:srgbClr val="FFFF00"/>
                </a:solidFill>
                <a:latin typeface="楷体_GB2312" pitchFamily="49" charset="-122"/>
                <a:ea typeface="楷体_GB2312" pitchFamily="49" charset="-122"/>
              </a:rPr>
              <a:t> </a:t>
            </a:r>
            <a:endParaRPr lang="zh-CN" altLang="en-US" sz="2600" b="1">
              <a:solidFill>
                <a:srgbClr val="FFFF00"/>
              </a:solidFill>
            </a:endParaRPr>
          </a:p>
          <a:p>
            <a:pPr marL="450850" indent="-450850" algn="just">
              <a:lnSpc>
                <a:spcPct val="90000"/>
              </a:lnSpc>
              <a:spcBef>
                <a:spcPct val="20000"/>
              </a:spcBef>
              <a:buClr>
                <a:schemeClr val="accent2"/>
              </a:buClr>
              <a:buSzPct val="80000"/>
              <a:buFont typeface="Wingdings" pitchFamily="2" charset="2"/>
              <a:buNone/>
            </a:pPr>
            <a:r>
              <a:rPr lang="en-US" altLang="zh-CN" sz="2600" b="1">
                <a:solidFill>
                  <a:srgbClr val="0000FF"/>
                </a:solidFill>
                <a:latin typeface="宋体" pitchFamily="2" charset="-122"/>
                <a:ea typeface=""/>
                <a:cs typeface=""/>
              </a:rPr>
              <a:t>(1)</a:t>
            </a:r>
            <a:r>
              <a:rPr lang="zh-CN" altLang="en-US" sz="2600" b="1">
                <a:solidFill>
                  <a:srgbClr val="0000FF"/>
                </a:solidFill>
                <a:latin typeface="宋体" pitchFamily="2" charset="-122"/>
                <a:ea typeface=""/>
                <a:cs typeface=""/>
              </a:rPr>
              <a:t>顺浓度梯度的被动转运</a:t>
            </a:r>
            <a:r>
              <a:rPr lang="zh-CN" altLang="en-US" sz="2600" b="1">
                <a:latin typeface="宋体" pitchFamily="2" charset="-122"/>
              </a:rPr>
              <a:t>，</a:t>
            </a:r>
            <a:r>
              <a:rPr lang="zh-CN" altLang="en-US" sz="2600" b="1">
                <a:solidFill>
                  <a:schemeClr val="bg2"/>
                </a:solidFill>
                <a:latin typeface="楷体_GB2312" pitchFamily="49" charset="-122"/>
                <a:ea typeface="楷体_GB2312" pitchFamily="49" charset="-122"/>
              </a:rPr>
              <a:t>自由扩散和协助扩散； </a:t>
            </a:r>
            <a:endParaRPr lang="zh-CN" altLang="en-US" sz="2600" b="1">
              <a:solidFill>
                <a:schemeClr val="bg2"/>
              </a:solidFill>
            </a:endParaRPr>
          </a:p>
          <a:p>
            <a:pPr marL="450850" indent="-450850" algn="just">
              <a:lnSpc>
                <a:spcPct val="90000"/>
              </a:lnSpc>
              <a:spcBef>
                <a:spcPct val="20000"/>
              </a:spcBef>
              <a:buClr>
                <a:schemeClr val="accent2"/>
              </a:buClr>
              <a:buSzPct val="80000"/>
              <a:buFont typeface="Wingdings" pitchFamily="2" charset="2"/>
              <a:buNone/>
            </a:pPr>
            <a:r>
              <a:rPr lang="en-US" altLang="zh-CN" sz="2600" b="1">
                <a:solidFill>
                  <a:srgbClr val="0000FF"/>
                </a:solidFill>
                <a:latin typeface="宋体" pitchFamily="2" charset="-122"/>
                <a:ea typeface=""/>
                <a:cs typeface=""/>
              </a:rPr>
              <a:t>(2)</a:t>
            </a:r>
            <a:r>
              <a:rPr lang="zh-CN" altLang="en-US" sz="2600" b="1">
                <a:solidFill>
                  <a:srgbClr val="0000FF"/>
                </a:solidFill>
                <a:latin typeface="宋体" pitchFamily="2" charset="-122"/>
                <a:ea typeface=""/>
                <a:cs typeface=""/>
              </a:rPr>
              <a:t>逆浓度梯度的主动转运</a:t>
            </a:r>
            <a:r>
              <a:rPr lang="zh-CN" altLang="en-US" sz="2600" b="1">
                <a:latin typeface="宋体" pitchFamily="2" charset="-122"/>
              </a:rPr>
              <a:t>，</a:t>
            </a:r>
            <a:r>
              <a:rPr lang="zh-CN" altLang="en-US" sz="2600">
                <a:solidFill>
                  <a:schemeClr val="bg2"/>
                </a:solidFill>
              </a:rPr>
              <a:t>需要消耗代谢能以及传递体的参与，</a:t>
            </a:r>
            <a:r>
              <a:rPr lang="zh-CN" altLang="en-US" sz="2600" b="1">
                <a:solidFill>
                  <a:schemeClr val="bg2"/>
                </a:solidFill>
                <a:latin typeface="楷体_GB2312" pitchFamily="49" charset="-122"/>
                <a:ea typeface="楷体_GB2312" pitchFamily="49" charset="-122"/>
              </a:rPr>
              <a:t>包括一种物质伴随另一种物质而进出质膜的伴随运输； </a:t>
            </a:r>
            <a:endParaRPr lang="zh-CN" altLang="en-US" sz="2600" b="1">
              <a:solidFill>
                <a:schemeClr val="bg2"/>
              </a:solidFill>
            </a:endParaRPr>
          </a:p>
          <a:p>
            <a:pPr marL="450850" indent="-450850" algn="just">
              <a:lnSpc>
                <a:spcPct val="90000"/>
              </a:lnSpc>
              <a:spcBef>
                <a:spcPct val="20000"/>
              </a:spcBef>
              <a:buClr>
                <a:schemeClr val="accent2"/>
              </a:buClr>
              <a:buSzPct val="80000"/>
              <a:buFont typeface="Wingdings" pitchFamily="2" charset="2"/>
              <a:buNone/>
            </a:pPr>
            <a:r>
              <a:rPr lang="en-US" altLang="zh-CN" sz="2600" b="1">
                <a:solidFill>
                  <a:srgbClr val="0000FF"/>
                </a:solidFill>
                <a:latin typeface="宋体" pitchFamily="2" charset="-122"/>
                <a:ea typeface=""/>
                <a:cs typeface=""/>
              </a:rPr>
              <a:t>(3)</a:t>
            </a:r>
            <a:r>
              <a:rPr lang="zh-CN" altLang="en-US" sz="2600" b="1">
                <a:solidFill>
                  <a:srgbClr val="0000FF"/>
                </a:solidFill>
                <a:latin typeface="宋体" pitchFamily="2" charset="-122"/>
                <a:ea typeface=""/>
                <a:cs typeface=""/>
              </a:rPr>
              <a:t>以小囊泡方式进出质膜的膜动转运</a:t>
            </a:r>
            <a:r>
              <a:rPr lang="zh-CN" altLang="en-US" sz="2600" b="1">
                <a:solidFill>
                  <a:schemeClr val="bg2"/>
                </a:solidFill>
                <a:latin typeface="宋体" pitchFamily="2" charset="-122"/>
              </a:rPr>
              <a:t> </a:t>
            </a:r>
            <a:r>
              <a:rPr lang="zh-CN" altLang="en-US" sz="2600" b="1">
                <a:solidFill>
                  <a:schemeClr val="bg2"/>
                </a:solidFill>
                <a:latin typeface="楷体_GB2312" pitchFamily="49" charset="-122"/>
                <a:ea typeface="楷体_GB2312" pitchFamily="49" charset="-122"/>
              </a:rPr>
              <a:t>内吞、外排和出胞。</a:t>
            </a:r>
            <a:r>
              <a:rPr lang="zh-CN" altLang="en-US" sz="2600" b="1">
                <a:solidFill>
                  <a:srgbClr val="FFFF00"/>
                </a:solidFill>
                <a:latin typeface="楷体_GB2312" pitchFamily="49" charset="-122"/>
                <a:ea typeface="楷体_GB2312" pitchFamily="49" charset="-122"/>
              </a:rPr>
              <a:t> </a:t>
            </a:r>
          </a:p>
        </p:txBody>
      </p:sp>
      <p:sp>
        <p:nvSpPr>
          <p:cNvPr id="18436" name="Rectangle 4"/>
          <p:cNvSpPr>
            <a:spLocks noChangeArrowheads="1"/>
          </p:cNvSpPr>
          <p:nvPr/>
        </p:nvSpPr>
        <p:spPr bwMode="auto">
          <a:xfrm>
            <a:off x="1981200" y="6267450"/>
            <a:ext cx="5638800" cy="496888"/>
          </a:xfrm>
          <a:prstGeom prst="rect">
            <a:avLst/>
          </a:prstGeom>
          <a:solidFill>
            <a:srgbClr val="FFFFFF"/>
          </a:solidFill>
          <a:ln w="9525">
            <a:solidFill>
              <a:srgbClr val="000000"/>
            </a:solidFill>
            <a:miter lim="800000"/>
            <a:headEnd/>
            <a:tailEnd/>
          </a:ln>
        </p:spPr>
        <p:txBody>
          <a:bodyPr/>
          <a:lstStyle/>
          <a:p>
            <a:pPr marL="342900" indent="-342900" algn="ctr">
              <a:spcBef>
                <a:spcPct val="20000"/>
              </a:spcBef>
              <a:buClr>
                <a:schemeClr val="accent2"/>
              </a:buClr>
              <a:buSzPct val="80000"/>
              <a:buFont typeface="Wingdings" pitchFamily="2" charset="2"/>
              <a:buNone/>
            </a:pPr>
            <a:r>
              <a:rPr lang="zh-CN" altLang="en-US" sz="2000" b="1">
                <a:solidFill>
                  <a:schemeClr val="bg2"/>
                </a:solidFill>
                <a:latin typeface="黑体" pitchFamily="49" charset="-122"/>
                <a:ea typeface="黑体" pitchFamily="49" charset="-122"/>
              </a:rPr>
              <a:t>图 溶质穿过膜的被动转运与主动转运</a:t>
            </a:r>
            <a:endParaRPr lang="zh-CN" altLang="en-US" b="1">
              <a:solidFill>
                <a:schemeClr val="bg2"/>
              </a:solidFill>
            </a:endParaRPr>
          </a:p>
        </p:txBody>
      </p:sp>
      <p:pic>
        <p:nvPicPr>
          <p:cNvPr id="18437" name="Picture 5" descr="f6"/>
          <p:cNvPicPr>
            <a:picLocks noChangeAspect="1" noChangeArrowheads="1"/>
          </p:cNvPicPr>
          <p:nvPr/>
        </p:nvPicPr>
        <p:blipFill>
          <a:blip r:embed="rId2"/>
          <a:srcRect/>
          <a:stretch>
            <a:fillRect/>
          </a:stretch>
        </p:blipFill>
        <p:spPr bwMode="auto">
          <a:xfrm>
            <a:off x="1981200" y="3581400"/>
            <a:ext cx="5586413" cy="2571750"/>
          </a:xfrm>
          <a:prstGeom prst="rect">
            <a:avLst/>
          </a:prstGeom>
          <a:solidFill>
            <a:schemeClr val="accent1"/>
          </a:solidFill>
          <a:ln w="76200" cmpd="tri">
            <a:solidFill>
              <a:srgbClr val="FF0000"/>
            </a:solid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 name="Rectangle 10"/>
          <p:cNvSpPr>
            <a:spLocks noGrp="1" noChangeArrowheads="1"/>
          </p:cNvSpPr>
          <p:nvPr>
            <p:ph type="title"/>
          </p:nvPr>
        </p:nvSpPr>
        <p:spPr>
          <a:xfrm>
            <a:off x="0" y="0"/>
            <a:ext cx="4932363" cy="836613"/>
          </a:xfrm>
        </p:spPr>
        <p:txBody>
          <a:bodyPr/>
          <a:lstStyle/>
          <a:p>
            <a:pPr eaLnBrk="1" hangingPunct="1">
              <a:defRPr/>
            </a:pPr>
            <a:r>
              <a:rPr lang="zh-CN" altLang="en-US" sz="4000" b="1" dirty="0" smtClean="0">
                <a:hlinkClick r:id="rId2" action="ppaction://hlinksldjump"/>
              </a:rPr>
              <a:t>膜动转运</a:t>
            </a:r>
            <a:r>
              <a:rPr lang="zh-CN" altLang="en-US" dirty="0" smtClean="0">
                <a:hlinkClick r:id="rId2" action="ppaction://hlinksldjump"/>
              </a:rPr>
              <a:t> </a:t>
            </a:r>
            <a:endParaRPr lang="zh-CN" altLang="en-US" dirty="0" smtClean="0"/>
          </a:p>
        </p:txBody>
      </p:sp>
      <p:sp>
        <p:nvSpPr>
          <p:cNvPr id="19459" name="Rectangle 8"/>
          <p:cNvSpPr>
            <a:spLocks noGrp="1" noChangeArrowheads="1"/>
          </p:cNvSpPr>
          <p:nvPr>
            <p:ph type="body" sz="half" idx="3"/>
          </p:nvPr>
        </p:nvSpPr>
        <p:spPr>
          <a:xfrm>
            <a:off x="4427538" y="549275"/>
            <a:ext cx="4464050" cy="3816350"/>
          </a:xfrm>
        </p:spPr>
        <p:txBody>
          <a:bodyPr/>
          <a:lstStyle/>
          <a:p>
            <a:pPr algn="just" eaLnBrk="1" hangingPunct="1">
              <a:lnSpc>
                <a:spcPct val="80000"/>
              </a:lnSpc>
            </a:pPr>
            <a:r>
              <a:rPr lang="zh-CN" altLang="en-US" sz="2800" b="1" smtClean="0">
                <a:solidFill>
                  <a:schemeClr val="folHlink"/>
                </a:solidFill>
              </a:rPr>
              <a:t>内吞</a:t>
            </a:r>
            <a:r>
              <a:rPr lang="zh-CN" altLang="en-US" sz="2800" smtClean="0"/>
              <a:t>作用：细胞外的物质通过吞噬</a:t>
            </a:r>
            <a:r>
              <a:rPr lang="en-US" altLang="zh-CN" sz="2800" smtClean="0"/>
              <a:t>(</a:t>
            </a:r>
            <a:r>
              <a:rPr lang="zh-CN" altLang="en-US" sz="2800" smtClean="0"/>
              <a:t>指内吞固体</a:t>
            </a:r>
            <a:r>
              <a:rPr lang="en-US" altLang="zh-CN" sz="2800" smtClean="0"/>
              <a:t>)</a:t>
            </a:r>
            <a:r>
              <a:rPr lang="zh-CN" altLang="en-US" sz="2800" smtClean="0"/>
              <a:t>或胞饮</a:t>
            </a:r>
            <a:r>
              <a:rPr lang="en-US" altLang="zh-CN" sz="2800" smtClean="0"/>
              <a:t>(</a:t>
            </a:r>
            <a:r>
              <a:rPr lang="zh-CN" altLang="en-US" sz="2800" smtClean="0"/>
              <a:t>指内吞液体</a:t>
            </a:r>
            <a:r>
              <a:rPr lang="en-US" altLang="zh-CN" sz="2800" smtClean="0"/>
              <a:t>)</a:t>
            </a:r>
            <a:r>
              <a:rPr lang="zh-CN" altLang="en-US" sz="2800" smtClean="0"/>
              <a:t>作用进入细胞质的过程；</a:t>
            </a:r>
          </a:p>
          <a:p>
            <a:pPr algn="just" eaLnBrk="1" hangingPunct="1">
              <a:lnSpc>
                <a:spcPct val="80000"/>
              </a:lnSpc>
            </a:pPr>
            <a:r>
              <a:rPr lang="zh-CN" altLang="en-US" sz="2800" b="1" smtClean="0">
                <a:solidFill>
                  <a:schemeClr val="folHlink"/>
                </a:solidFill>
              </a:rPr>
              <a:t>外排</a:t>
            </a:r>
            <a:r>
              <a:rPr lang="zh-CN" altLang="en-US" sz="2800" smtClean="0"/>
              <a:t>作用：将溶酶体或消化泡等囊泡内的物质释放到细胞外的过程；</a:t>
            </a:r>
          </a:p>
          <a:p>
            <a:pPr algn="just" eaLnBrk="1" hangingPunct="1">
              <a:lnSpc>
                <a:spcPct val="80000"/>
              </a:lnSpc>
            </a:pPr>
            <a:r>
              <a:rPr lang="zh-CN" altLang="en-US" sz="2800" smtClean="0"/>
              <a:t> </a:t>
            </a:r>
            <a:r>
              <a:rPr lang="zh-CN" altLang="en-US" sz="2800" b="1" smtClean="0">
                <a:solidFill>
                  <a:schemeClr val="folHlink"/>
                </a:solidFill>
              </a:rPr>
              <a:t>出胞</a:t>
            </a:r>
            <a:r>
              <a:rPr lang="zh-CN" altLang="en-US" sz="2800" smtClean="0"/>
              <a:t>现象：通过出芽胞方式将胞内物质向外分泌的过程。</a:t>
            </a:r>
            <a:r>
              <a:rPr lang="zh-CN" altLang="en-US" sz="2400" smtClean="0"/>
              <a:t> </a:t>
            </a:r>
          </a:p>
        </p:txBody>
      </p:sp>
      <p:pic>
        <p:nvPicPr>
          <p:cNvPr id="19460" name="Picture 16"/>
          <p:cNvPicPr>
            <a:picLocks noChangeAspect="1" noChangeArrowheads="1"/>
          </p:cNvPicPr>
          <p:nvPr/>
        </p:nvPicPr>
        <p:blipFill>
          <a:blip r:embed="rId3"/>
          <a:srcRect/>
          <a:stretch>
            <a:fillRect/>
          </a:stretch>
        </p:blipFill>
        <p:spPr bwMode="auto">
          <a:xfrm>
            <a:off x="611188" y="4292600"/>
            <a:ext cx="7993062" cy="2459038"/>
          </a:xfrm>
          <a:prstGeom prst="rect">
            <a:avLst/>
          </a:prstGeom>
          <a:noFill/>
          <a:ln w="9525">
            <a:noFill/>
            <a:miter lim="800000"/>
            <a:headEnd/>
            <a:tailEnd/>
          </a:ln>
        </p:spPr>
      </p:pic>
      <p:pic>
        <p:nvPicPr>
          <p:cNvPr id="19461" name="Picture 18" descr="6-1"/>
          <p:cNvPicPr>
            <a:picLocks noChangeAspect="1" noChangeArrowheads="1"/>
          </p:cNvPicPr>
          <p:nvPr/>
        </p:nvPicPr>
        <p:blipFill>
          <a:blip r:embed="rId4"/>
          <a:srcRect/>
          <a:stretch>
            <a:fillRect/>
          </a:stretch>
        </p:blipFill>
        <p:spPr bwMode="auto">
          <a:xfrm>
            <a:off x="611188" y="836613"/>
            <a:ext cx="3816350" cy="3184525"/>
          </a:xfrm>
          <a:prstGeom prst="rect">
            <a:avLst/>
          </a:prstGeom>
          <a:solidFill>
            <a:srgbClr val="00CC99"/>
          </a:solidFill>
          <a:ln w="28575">
            <a:solidFill>
              <a:srgbClr val="FF0066"/>
            </a:solid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lgn="l" eaLnBrk="1" hangingPunct="1">
              <a:defRPr/>
            </a:pPr>
            <a:r>
              <a:rPr lang="zh-CN" altLang="en-US" sz="3200" b="1" smtClean="0"/>
              <a:t>共质体、质外体交替运输</a:t>
            </a:r>
          </a:p>
        </p:txBody>
      </p:sp>
      <p:sp>
        <p:nvSpPr>
          <p:cNvPr id="1028" name="Rectangle 3"/>
          <p:cNvSpPr>
            <a:spLocks noGrp="1" noChangeArrowheads="1"/>
          </p:cNvSpPr>
          <p:nvPr>
            <p:ph type="body" sz="half" idx="1"/>
          </p:nvPr>
        </p:nvSpPr>
        <p:spPr>
          <a:xfrm>
            <a:off x="539750" y="1557338"/>
            <a:ext cx="7772400" cy="1981200"/>
          </a:xfrm>
        </p:spPr>
        <p:txBody>
          <a:bodyPr/>
          <a:lstStyle/>
          <a:p>
            <a:pPr eaLnBrk="1" hangingPunct="1"/>
            <a:r>
              <a:rPr lang="zh-CN" altLang="en-US" sz="2800" smtClean="0">
                <a:solidFill>
                  <a:schemeClr val="folHlink"/>
                </a:solidFill>
                <a:ea typeface="隶书" pitchFamily="49" charset="-122"/>
              </a:rPr>
              <a:t>物质在共质体和质外体之间交替进行的运输。</a:t>
            </a:r>
          </a:p>
        </p:txBody>
      </p:sp>
      <p:graphicFrame>
        <p:nvGraphicFramePr>
          <p:cNvPr id="1026" name="Object 6"/>
          <p:cNvGraphicFramePr>
            <a:graphicFrameLocks noChangeAspect="1"/>
          </p:cNvGraphicFramePr>
          <p:nvPr>
            <p:ph sz="half" idx="2"/>
          </p:nvPr>
        </p:nvGraphicFramePr>
        <p:xfrm>
          <a:off x="1258888" y="2420938"/>
          <a:ext cx="6481762" cy="3313112"/>
        </p:xfrm>
        <a:graphic>
          <a:graphicData uri="http://schemas.openxmlformats.org/presentationml/2006/ole">
            <p:oleObj spid="_x0000_s1026" name="PhotoImpact" r:id="rId3" imgW="14323810" imgH="7638095" progId="PI3.Image">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sz="half" idx="1"/>
          </p:nvPr>
        </p:nvSpPr>
        <p:spPr>
          <a:xfrm>
            <a:off x="285750" y="1000125"/>
            <a:ext cx="3810000" cy="5472113"/>
          </a:xfrm>
        </p:spPr>
        <p:txBody>
          <a:bodyPr/>
          <a:lstStyle/>
          <a:p>
            <a:pPr eaLnBrk="1" hangingPunct="1"/>
            <a:r>
              <a:rPr lang="zh-CN" altLang="en-US" sz="2800" smtClean="0">
                <a:ea typeface="隶书" pitchFamily="49" charset="-122"/>
              </a:rPr>
              <a:t>结构特点：</a:t>
            </a:r>
          </a:p>
          <a:p>
            <a:pPr eaLnBrk="1" hangingPunct="1">
              <a:buFont typeface="Wingdings" pitchFamily="2" charset="2"/>
              <a:buNone/>
            </a:pPr>
            <a:r>
              <a:rPr lang="zh-CN" altLang="en-US" sz="2800" smtClean="0">
                <a:solidFill>
                  <a:schemeClr val="folHlink"/>
                </a:solidFill>
                <a:ea typeface="隶书" pitchFamily="49" charset="-122"/>
              </a:rPr>
              <a:t>    细胞壁及质膜内突生长，形成折叠片层。</a:t>
            </a:r>
          </a:p>
          <a:p>
            <a:pPr eaLnBrk="1" hangingPunct="1"/>
            <a:r>
              <a:rPr lang="zh-CN" altLang="en-US" sz="2800" smtClean="0">
                <a:ea typeface="隶书" pitchFamily="49" charset="-122"/>
              </a:rPr>
              <a:t>功能</a:t>
            </a:r>
            <a:r>
              <a:rPr lang="en-US" altLang="zh-CN" sz="2800" smtClean="0">
                <a:ea typeface="隶书" pitchFamily="49" charset="-122"/>
              </a:rPr>
              <a:t>:</a:t>
            </a:r>
          </a:p>
          <a:p>
            <a:pPr eaLnBrk="1" hangingPunct="1">
              <a:buFont typeface="Wingdings" pitchFamily="2" charset="2"/>
              <a:buNone/>
            </a:pPr>
            <a:r>
              <a:rPr lang="en-US" altLang="zh-CN" sz="2800" smtClean="0">
                <a:solidFill>
                  <a:schemeClr val="folHlink"/>
                </a:solidFill>
                <a:ea typeface="隶书" pitchFamily="49" charset="-122"/>
              </a:rPr>
              <a:t>    1 </a:t>
            </a:r>
            <a:r>
              <a:rPr lang="zh-CN" altLang="en-US" sz="2800" smtClean="0">
                <a:solidFill>
                  <a:schemeClr val="folHlink"/>
                </a:solidFill>
                <a:ea typeface="隶书" pitchFamily="49" charset="-122"/>
              </a:rPr>
              <a:t>扩大质膜的表面积</a:t>
            </a:r>
            <a:r>
              <a:rPr lang="en-US" altLang="zh-CN" sz="2800" smtClean="0">
                <a:solidFill>
                  <a:schemeClr val="folHlink"/>
                </a:solidFill>
                <a:ea typeface="隶书" pitchFamily="49" charset="-122"/>
              </a:rPr>
              <a:t>,</a:t>
            </a:r>
            <a:r>
              <a:rPr lang="zh-CN" altLang="en-US" sz="2800" smtClean="0">
                <a:solidFill>
                  <a:schemeClr val="folHlink"/>
                </a:solidFill>
                <a:ea typeface="隶书" pitchFamily="49" charset="-122"/>
              </a:rPr>
              <a:t>增加物质质膜内外转运的面积</a:t>
            </a:r>
            <a:r>
              <a:rPr lang="en-US" altLang="zh-CN" sz="2800" smtClean="0">
                <a:solidFill>
                  <a:schemeClr val="folHlink"/>
                </a:solidFill>
                <a:ea typeface="隶书" pitchFamily="49" charset="-122"/>
              </a:rPr>
              <a:t>;</a:t>
            </a:r>
          </a:p>
          <a:p>
            <a:pPr algn="just" eaLnBrk="1" hangingPunct="1">
              <a:buFont typeface="Wingdings" pitchFamily="2" charset="2"/>
              <a:buNone/>
            </a:pPr>
            <a:r>
              <a:rPr lang="en-US" altLang="zh-CN" sz="2800" smtClean="0">
                <a:solidFill>
                  <a:schemeClr val="folHlink"/>
                </a:solidFill>
                <a:ea typeface="隶书" pitchFamily="49" charset="-122"/>
              </a:rPr>
              <a:t>    2 </a:t>
            </a:r>
            <a:r>
              <a:rPr lang="zh-CN" altLang="en-US" sz="2800" smtClean="0">
                <a:solidFill>
                  <a:schemeClr val="folHlink"/>
                </a:solidFill>
                <a:ea typeface="隶书" pitchFamily="49" charset="-122"/>
              </a:rPr>
              <a:t>质膜折叠有利于囊泡的形成</a:t>
            </a:r>
            <a:r>
              <a:rPr lang="en-US" altLang="zh-CN" sz="2800" smtClean="0">
                <a:solidFill>
                  <a:schemeClr val="folHlink"/>
                </a:solidFill>
                <a:ea typeface="隶书" pitchFamily="49" charset="-122"/>
              </a:rPr>
              <a:t>,</a:t>
            </a:r>
            <a:r>
              <a:rPr lang="zh-CN" altLang="en-US" sz="2800" smtClean="0">
                <a:solidFill>
                  <a:schemeClr val="folHlink"/>
                </a:solidFill>
                <a:ea typeface="隶书" pitchFamily="49" charset="-122"/>
              </a:rPr>
              <a:t>同样有利于质膜内外物质的运输。</a:t>
            </a:r>
          </a:p>
        </p:txBody>
      </p:sp>
      <p:pic>
        <p:nvPicPr>
          <p:cNvPr id="20483" name="Picture 6"/>
          <p:cNvPicPr>
            <a:picLocks noChangeAspect="1" noChangeArrowheads="1"/>
          </p:cNvPicPr>
          <p:nvPr>
            <p:ph sz="half" idx="2"/>
          </p:nvPr>
        </p:nvPicPr>
        <p:blipFill>
          <a:blip r:embed="rId2"/>
          <a:srcRect/>
          <a:stretch>
            <a:fillRect/>
          </a:stretch>
        </p:blipFill>
        <p:spPr>
          <a:xfrm>
            <a:off x="4143375" y="1643063"/>
            <a:ext cx="4540250" cy="3729037"/>
          </a:xfrm>
          <a:noFill/>
        </p:spPr>
      </p:pic>
      <p:sp>
        <p:nvSpPr>
          <p:cNvPr id="20484" name="Text Box 7"/>
          <p:cNvSpPr txBox="1">
            <a:spLocks noChangeArrowheads="1"/>
          </p:cNvSpPr>
          <p:nvPr/>
        </p:nvSpPr>
        <p:spPr bwMode="auto">
          <a:xfrm>
            <a:off x="900113" y="404813"/>
            <a:ext cx="6624637" cy="579437"/>
          </a:xfrm>
          <a:prstGeom prst="rect">
            <a:avLst/>
          </a:prstGeom>
          <a:noFill/>
          <a:ln w="9525">
            <a:noFill/>
            <a:miter lim="800000"/>
            <a:headEnd/>
            <a:tailEnd/>
          </a:ln>
        </p:spPr>
        <p:txBody>
          <a:bodyPr>
            <a:spAutoFit/>
          </a:bodyPr>
          <a:lstStyle/>
          <a:p>
            <a:pPr>
              <a:spcBef>
                <a:spcPct val="50000"/>
              </a:spcBef>
            </a:pPr>
            <a:r>
              <a:rPr lang="zh-CN" altLang="en-US" sz="3200">
                <a:solidFill>
                  <a:srgbClr val="FFFF00"/>
                </a:solidFill>
                <a:latin typeface="隶书" pitchFamily="49" charset="-122"/>
                <a:ea typeface="隶书" pitchFamily="49" charset="-122"/>
              </a:rPr>
              <a:t>转移细胞（</a:t>
            </a:r>
            <a:r>
              <a:rPr lang="en-US" altLang="zh-CN" sz="3200">
                <a:solidFill>
                  <a:srgbClr val="FFFF00"/>
                </a:solidFill>
                <a:latin typeface="隶书" pitchFamily="49" charset="-122"/>
                <a:ea typeface="隶书" pitchFamily="49" charset="-122"/>
              </a:rPr>
              <a:t>transfer cells</a:t>
            </a:r>
            <a:r>
              <a:rPr lang="zh-CN" altLang="en-US" sz="3200">
                <a:solidFill>
                  <a:srgbClr val="FFFF00"/>
                </a:solidFill>
                <a:latin typeface="隶书" pitchFamily="49" charset="-122"/>
                <a:ea typeface="隶书" pitchFamily="49" charset="-122"/>
              </a:rPr>
              <a:t>，</a:t>
            </a:r>
            <a:r>
              <a:rPr lang="en-US" altLang="zh-CN" sz="3200">
                <a:solidFill>
                  <a:srgbClr val="FFFF00"/>
                </a:solidFill>
                <a:latin typeface="隶书" pitchFamily="49" charset="-122"/>
                <a:ea typeface="隶书" pitchFamily="49" charset="-122"/>
              </a:rPr>
              <a:t>TC</a:t>
            </a:r>
            <a:r>
              <a:rPr lang="zh-CN" altLang="en-US" sz="3200">
                <a:solidFill>
                  <a:srgbClr val="FFFF00"/>
                </a:solidFill>
                <a:latin typeface="隶书" pitchFamily="49" charset="-122"/>
                <a:ea typeface="隶书" pitchFamily="49" charset="-122"/>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11188" y="333375"/>
            <a:ext cx="7772400" cy="1143000"/>
          </a:xfrm>
        </p:spPr>
        <p:txBody>
          <a:bodyPr/>
          <a:lstStyle/>
          <a:p>
            <a:pPr algn="l" eaLnBrk="1" hangingPunct="1">
              <a:defRPr/>
            </a:pPr>
            <a:r>
              <a:rPr lang="zh-CN" altLang="en-US" sz="3600" b="1" smtClean="0"/>
              <a:t>二、长距离运输系统</a:t>
            </a:r>
          </a:p>
        </p:txBody>
      </p:sp>
      <p:pic>
        <p:nvPicPr>
          <p:cNvPr id="21507" name="Picture 7" descr="10"/>
          <p:cNvPicPr>
            <a:picLocks noChangeAspect="1" noChangeArrowheads="1"/>
          </p:cNvPicPr>
          <p:nvPr>
            <p:ph sz="quarter" idx="1"/>
          </p:nvPr>
        </p:nvPicPr>
        <p:blipFill>
          <a:blip r:embed="rId2"/>
          <a:srcRect/>
          <a:stretch>
            <a:fillRect/>
          </a:stretch>
        </p:blipFill>
        <p:spPr>
          <a:xfrm>
            <a:off x="900113" y="1341438"/>
            <a:ext cx="3600450" cy="2644775"/>
          </a:xfrm>
          <a:noFill/>
        </p:spPr>
      </p:pic>
      <p:pic>
        <p:nvPicPr>
          <p:cNvPr id="21508" name="Picture 6" descr="6-4"/>
          <p:cNvPicPr>
            <a:picLocks noChangeAspect="1" noChangeArrowheads="1"/>
          </p:cNvPicPr>
          <p:nvPr>
            <p:ph sz="quarter" idx="2"/>
          </p:nvPr>
        </p:nvPicPr>
        <p:blipFill>
          <a:blip r:embed="rId3"/>
          <a:srcRect/>
          <a:stretch>
            <a:fillRect/>
          </a:stretch>
        </p:blipFill>
        <p:spPr>
          <a:xfrm>
            <a:off x="4859338" y="1341438"/>
            <a:ext cx="2736850" cy="2684462"/>
          </a:xfrm>
          <a:noFill/>
        </p:spPr>
      </p:pic>
      <p:sp>
        <p:nvSpPr>
          <p:cNvPr id="21509" name="Rectangle 3"/>
          <p:cNvSpPr>
            <a:spLocks noGrp="1" noChangeArrowheads="1"/>
          </p:cNvSpPr>
          <p:nvPr>
            <p:ph type="body" sz="half" idx="3"/>
          </p:nvPr>
        </p:nvSpPr>
        <p:spPr/>
        <p:txBody>
          <a:bodyPr/>
          <a:lstStyle/>
          <a:p>
            <a:pPr eaLnBrk="1" hangingPunct="1">
              <a:lnSpc>
                <a:spcPct val="80000"/>
              </a:lnSpc>
              <a:buFont typeface="Wingdings" pitchFamily="2" charset="2"/>
              <a:buNone/>
            </a:pPr>
            <a:r>
              <a:rPr lang="zh-CN" altLang="en-US" sz="2400" smtClean="0"/>
              <a:t>植物体内承担物质长距离运输的系统是</a:t>
            </a:r>
            <a:r>
              <a:rPr lang="zh-CN" altLang="en-US" sz="2400" smtClean="0">
                <a:solidFill>
                  <a:schemeClr val="folHlink"/>
                </a:solidFill>
                <a:ea typeface="隶书" pitchFamily="49" charset="-122"/>
              </a:rPr>
              <a:t>维管束系统</a:t>
            </a:r>
            <a:r>
              <a:rPr lang="zh-CN" altLang="en-US" sz="2400" smtClean="0"/>
              <a:t>。</a:t>
            </a:r>
          </a:p>
          <a:p>
            <a:pPr eaLnBrk="1" hangingPunct="1">
              <a:lnSpc>
                <a:spcPct val="80000"/>
              </a:lnSpc>
              <a:buFont typeface="Wingdings" pitchFamily="2" charset="2"/>
              <a:buNone/>
            </a:pPr>
            <a:r>
              <a:rPr lang="zh-CN" altLang="en-US" sz="2400" smtClean="0"/>
              <a:t>（一）维管束的组成与功能</a:t>
            </a:r>
          </a:p>
          <a:p>
            <a:pPr eaLnBrk="1" hangingPunct="1">
              <a:lnSpc>
                <a:spcPct val="80000"/>
              </a:lnSpc>
              <a:buFont typeface="Wingdings" pitchFamily="2" charset="2"/>
              <a:buNone/>
            </a:pPr>
            <a:r>
              <a:rPr lang="en-US" altLang="zh-CN" sz="2400" smtClean="0"/>
              <a:t>1</a:t>
            </a:r>
            <a:r>
              <a:rPr lang="zh-CN" altLang="en-US" sz="2400" smtClean="0"/>
              <a:t>、维管束的组成</a:t>
            </a:r>
          </a:p>
          <a:p>
            <a:pPr eaLnBrk="1" hangingPunct="1">
              <a:lnSpc>
                <a:spcPct val="80000"/>
              </a:lnSpc>
              <a:buFont typeface="Wingdings" pitchFamily="2" charset="2"/>
              <a:buNone/>
            </a:pPr>
            <a:r>
              <a:rPr lang="zh-CN" altLang="en-US" sz="2400" smtClean="0"/>
              <a:t>     </a:t>
            </a:r>
            <a:r>
              <a:rPr lang="en-US" altLang="zh-CN" sz="2400" smtClean="0"/>
              <a:t>1.</a:t>
            </a:r>
            <a:r>
              <a:rPr lang="zh-CN" altLang="en-US" sz="2400" smtClean="0"/>
              <a:t>以导管为中心的木质部； </a:t>
            </a:r>
            <a:r>
              <a:rPr lang="en-US" altLang="zh-CN" sz="2400" smtClean="0"/>
              <a:t>2.</a:t>
            </a:r>
            <a:r>
              <a:rPr lang="zh-CN" altLang="en-US" sz="2400" smtClean="0"/>
              <a:t>以筛管为中心的韧皮部； </a:t>
            </a:r>
            <a:r>
              <a:rPr lang="en-US" altLang="zh-CN" sz="2400" smtClean="0"/>
              <a:t>3.</a:t>
            </a:r>
            <a:r>
              <a:rPr lang="zh-CN" altLang="en-US" sz="2400" smtClean="0"/>
              <a:t>多种组织的集合； </a:t>
            </a:r>
            <a:r>
              <a:rPr lang="en-US" altLang="zh-CN" sz="2400" smtClean="0"/>
              <a:t>4.</a:t>
            </a:r>
            <a:r>
              <a:rPr lang="zh-CN" altLang="en-US" sz="2400" smtClean="0"/>
              <a:t>维管束鞘； </a:t>
            </a:r>
            <a:r>
              <a:rPr lang="en-US" altLang="zh-CN" sz="2400" smtClean="0"/>
              <a:t>A.</a:t>
            </a:r>
            <a:r>
              <a:rPr lang="zh-CN" altLang="en-US" sz="2400" smtClean="0"/>
              <a:t>电波； </a:t>
            </a:r>
            <a:r>
              <a:rPr lang="en-US" altLang="zh-CN" sz="2400" smtClean="0"/>
              <a:t>B.</a:t>
            </a:r>
            <a:r>
              <a:rPr lang="zh-CN" altLang="en-US" sz="2400" smtClean="0"/>
              <a:t>激素； </a:t>
            </a:r>
            <a:r>
              <a:rPr lang="en-US" altLang="zh-CN" sz="2400" smtClean="0"/>
              <a:t>C.</a:t>
            </a:r>
            <a:r>
              <a:rPr lang="zh-CN" altLang="en-US" sz="2400" smtClean="0"/>
              <a:t>无机营养； </a:t>
            </a:r>
            <a:r>
              <a:rPr lang="en-US" altLang="zh-CN" sz="2400" smtClean="0"/>
              <a:t>D.</a:t>
            </a:r>
            <a:r>
              <a:rPr lang="zh-CN" altLang="en-US" sz="2400" smtClean="0"/>
              <a:t>有机营养； </a:t>
            </a:r>
            <a:r>
              <a:rPr lang="en-US" altLang="zh-CN" sz="2400" smtClean="0"/>
              <a:t>E.</a:t>
            </a:r>
            <a:r>
              <a:rPr lang="zh-CN" altLang="en-US" sz="2400" smtClean="0"/>
              <a:t>加工储藏； </a:t>
            </a:r>
            <a:r>
              <a:rPr lang="en-US" altLang="zh-CN" sz="2400" smtClean="0"/>
              <a:t>F.</a:t>
            </a:r>
            <a:r>
              <a:rPr lang="zh-CN" altLang="en-US" sz="2400" smtClean="0"/>
              <a:t>径向生长； 实线表示物质交换，虚线表示信息交换</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11188" y="260350"/>
            <a:ext cx="7772400" cy="990600"/>
          </a:xfrm>
        </p:spPr>
        <p:txBody>
          <a:bodyPr/>
          <a:lstStyle/>
          <a:p>
            <a:pPr algn="l" eaLnBrk="1" hangingPunct="1">
              <a:defRPr/>
            </a:pPr>
            <a:r>
              <a:rPr lang="en-US" altLang="zh-CN" sz="3600" b="1" smtClean="0"/>
              <a:t>2</a:t>
            </a:r>
            <a:r>
              <a:rPr lang="zh-CN" altLang="en-US" sz="3600" b="1" smtClean="0"/>
              <a:t>、维管束的功能</a:t>
            </a:r>
          </a:p>
        </p:txBody>
      </p:sp>
      <p:sp>
        <p:nvSpPr>
          <p:cNvPr id="22531" name="Rectangle 3"/>
          <p:cNvSpPr>
            <a:spLocks noGrp="1" noChangeArrowheads="1"/>
          </p:cNvSpPr>
          <p:nvPr>
            <p:ph type="body" idx="1"/>
          </p:nvPr>
        </p:nvSpPr>
        <p:spPr>
          <a:xfrm>
            <a:off x="685800" y="1219200"/>
            <a:ext cx="7772400" cy="4876800"/>
          </a:xfrm>
        </p:spPr>
        <p:txBody>
          <a:bodyPr/>
          <a:lstStyle/>
          <a:p>
            <a:pPr eaLnBrk="1" hangingPunct="1">
              <a:lnSpc>
                <a:spcPct val="90000"/>
              </a:lnSpc>
              <a:buFont typeface="Wingdings" pitchFamily="2" charset="2"/>
              <a:buNone/>
            </a:pPr>
            <a:r>
              <a:rPr lang="zh-CN" altLang="en-US" smtClean="0"/>
              <a:t>（</a:t>
            </a:r>
            <a:r>
              <a:rPr lang="en-US" altLang="zh-CN" smtClean="0"/>
              <a:t>1</a:t>
            </a:r>
            <a:r>
              <a:rPr lang="zh-CN" altLang="en-US" smtClean="0"/>
              <a:t>）</a:t>
            </a:r>
            <a:r>
              <a:rPr lang="zh-CN" altLang="en-US" smtClean="0">
                <a:solidFill>
                  <a:srgbClr val="FFFF00"/>
                </a:solidFill>
              </a:rPr>
              <a:t>物质长距离运输的通道</a:t>
            </a:r>
          </a:p>
          <a:p>
            <a:pPr eaLnBrk="1" hangingPunct="1">
              <a:lnSpc>
                <a:spcPct val="90000"/>
              </a:lnSpc>
              <a:buFont typeface="Wingdings" pitchFamily="2" charset="2"/>
              <a:buNone/>
            </a:pPr>
            <a:r>
              <a:rPr lang="zh-CN" altLang="en-US" smtClean="0"/>
              <a:t>              </a:t>
            </a:r>
            <a:r>
              <a:rPr lang="zh-CN" altLang="en-US" sz="2800" smtClean="0">
                <a:ea typeface="楷体_GB2312" pitchFamily="49" charset="-122"/>
              </a:rPr>
              <a:t>最基本最重要的功能</a:t>
            </a:r>
          </a:p>
          <a:p>
            <a:pPr eaLnBrk="1" hangingPunct="1">
              <a:lnSpc>
                <a:spcPct val="90000"/>
              </a:lnSpc>
              <a:buFont typeface="Wingdings" pitchFamily="2" charset="2"/>
              <a:buNone/>
            </a:pPr>
            <a:r>
              <a:rPr lang="zh-CN" altLang="en-US" smtClean="0"/>
              <a:t>（</a:t>
            </a:r>
            <a:r>
              <a:rPr lang="en-US" altLang="zh-CN" smtClean="0"/>
              <a:t>2</a:t>
            </a:r>
            <a:r>
              <a:rPr lang="zh-CN" altLang="en-US" smtClean="0"/>
              <a:t>）</a:t>
            </a:r>
            <a:r>
              <a:rPr lang="zh-CN" altLang="en-US" smtClean="0">
                <a:solidFill>
                  <a:schemeClr val="folHlink"/>
                </a:solidFill>
              </a:rPr>
              <a:t>信息物质传递的通道</a:t>
            </a:r>
          </a:p>
          <a:p>
            <a:pPr eaLnBrk="1" hangingPunct="1">
              <a:lnSpc>
                <a:spcPct val="90000"/>
              </a:lnSpc>
              <a:buFont typeface="Wingdings" pitchFamily="2" charset="2"/>
              <a:buNone/>
            </a:pPr>
            <a:r>
              <a:rPr lang="zh-CN" altLang="en-US" smtClean="0"/>
              <a:t>              </a:t>
            </a:r>
            <a:r>
              <a:rPr lang="zh-CN" altLang="en-US" sz="2800" smtClean="0">
                <a:ea typeface="楷体_GB2312" pitchFamily="49" charset="-122"/>
              </a:rPr>
              <a:t>信息物质主要指植物激素</a:t>
            </a:r>
          </a:p>
          <a:p>
            <a:pPr eaLnBrk="1" hangingPunct="1">
              <a:lnSpc>
                <a:spcPct val="90000"/>
              </a:lnSpc>
              <a:buFont typeface="Wingdings" pitchFamily="2" charset="2"/>
              <a:buNone/>
            </a:pPr>
            <a:r>
              <a:rPr lang="zh-CN" altLang="en-US" smtClean="0"/>
              <a:t>（</a:t>
            </a:r>
            <a:r>
              <a:rPr lang="en-US" altLang="zh-CN" smtClean="0"/>
              <a:t>3</a:t>
            </a:r>
            <a:r>
              <a:rPr lang="zh-CN" altLang="en-US" smtClean="0"/>
              <a:t>）两通道间的物质交换</a:t>
            </a:r>
          </a:p>
          <a:p>
            <a:pPr eaLnBrk="1" hangingPunct="1">
              <a:lnSpc>
                <a:spcPct val="90000"/>
              </a:lnSpc>
              <a:buFont typeface="Wingdings" pitchFamily="2" charset="2"/>
              <a:buNone/>
            </a:pPr>
            <a:r>
              <a:rPr lang="zh-CN" altLang="en-US" smtClean="0"/>
              <a:t>（</a:t>
            </a:r>
            <a:r>
              <a:rPr lang="en-US" altLang="zh-CN" smtClean="0"/>
              <a:t>4</a:t>
            </a:r>
            <a:r>
              <a:rPr lang="zh-CN" altLang="en-US" smtClean="0"/>
              <a:t>）对同化物的吸收与分泌</a:t>
            </a:r>
          </a:p>
          <a:p>
            <a:pPr eaLnBrk="1" hangingPunct="1">
              <a:lnSpc>
                <a:spcPct val="90000"/>
              </a:lnSpc>
              <a:buFont typeface="Wingdings" pitchFamily="2" charset="2"/>
              <a:buNone/>
            </a:pPr>
            <a:r>
              <a:rPr lang="zh-CN" altLang="en-US" smtClean="0"/>
              <a:t>（</a:t>
            </a:r>
            <a:r>
              <a:rPr lang="en-US" altLang="zh-CN" smtClean="0"/>
              <a:t>5</a:t>
            </a:r>
            <a:r>
              <a:rPr lang="zh-CN" altLang="en-US" smtClean="0"/>
              <a:t>）对同化物的加工与储存</a:t>
            </a:r>
          </a:p>
          <a:p>
            <a:pPr eaLnBrk="1" hangingPunct="1">
              <a:lnSpc>
                <a:spcPct val="90000"/>
              </a:lnSpc>
              <a:buFont typeface="Wingdings" pitchFamily="2" charset="2"/>
              <a:buNone/>
            </a:pPr>
            <a:r>
              <a:rPr lang="zh-CN" altLang="en-US" smtClean="0"/>
              <a:t>（</a:t>
            </a:r>
            <a:r>
              <a:rPr lang="en-US" altLang="zh-CN" smtClean="0"/>
              <a:t>6</a:t>
            </a:r>
            <a:r>
              <a:rPr lang="zh-CN" altLang="en-US" smtClean="0"/>
              <a:t>）外源化学物质及病毒等传播的通道</a:t>
            </a:r>
          </a:p>
          <a:p>
            <a:pPr eaLnBrk="1" hangingPunct="1">
              <a:lnSpc>
                <a:spcPct val="90000"/>
              </a:lnSpc>
              <a:buFont typeface="Wingdings" pitchFamily="2" charset="2"/>
              <a:buNone/>
            </a:pPr>
            <a:r>
              <a:rPr lang="zh-CN" altLang="en-US" smtClean="0"/>
              <a:t>（</a:t>
            </a:r>
            <a:r>
              <a:rPr lang="en-US" altLang="zh-CN" smtClean="0"/>
              <a:t>7</a:t>
            </a:r>
            <a:r>
              <a:rPr lang="zh-CN" altLang="en-US" smtClean="0"/>
              <a:t>）植物体的机械支持</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68313" y="404813"/>
            <a:ext cx="7772400" cy="1143000"/>
          </a:xfrm>
        </p:spPr>
        <p:txBody>
          <a:bodyPr/>
          <a:lstStyle/>
          <a:p>
            <a:pPr algn="l" eaLnBrk="1" hangingPunct="1">
              <a:defRPr/>
            </a:pPr>
            <a:r>
              <a:rPr lang="zh-CN" altLang="en-US" sz="4000" b="1" smtClean="0"/>
              <a:t>（二）物质运输的途径</a:t>
            </a:r>
          </a:p>
        </p:txBody>
      </p:sp>
      <p:sp>
        <p:nvSpPr>
          <p:cNvPr id="2052" name="Rectangle 3"/>
          <p:cNvSpPr>
            <a:spLocks noGrp="1" noChangeArrowheads="1"/>
          </p:cNvSpPr>
          <p:nvPr>
            <p:ph type="body" sz="half" idx="1"/>
          </p:nvPr>
        </p:nvSpPr>
        <p:spPr>
          <a:xfrm>
            <a:off x="684213" y="1412875"/>
            <a:ext cx="7772400" cy="1223963"/>
          </a:xfrm>
        </p:spPr>
        <p:txBody>
          <a:bodyPr/>
          <a:lstStyle/>
          <a:p>
            <a:pPr eaLnBrk="1" hangingPunct="1">
              <a:buFont typeface="Wingdings" pitchFamily="2" charset="2"/>
              <a:buNone/>
            </a:pPr>
            <a:r>
              <a:rPr lang="en-US" altLang="zh-CN" b="1" smtClean="0"/>
              <a:t>1</a:t>
            </a:r>
            <a:r>
              <a:rPr lang="zh-CN" altLang="en-US" b="1" smtClean="0"/>
              <a:t>、研究物质运输途径的方法</a:t>
            </a:r>
          </a:p>
          <a:p>
            <a:pPr eaLnBrk="1" hangingPunct="1">
              <a:buFont typeface="Wingdings" pitchFamily="2" charset="2"/>
              <a:buNone/>
            </a:pPr>
            <a:r>
              <a:rPr lang="zh-CN" altLang="en-US" b="1" smtClean="0"/>
              <a:t>（</a:t>
            </a:r>
            <a:r>
              <a:rPr lang="en-US" altLang="zh-CN" b="1" smtClean="0"/>
              <a:t>1</a:t>
            </a:r>
            <a:r>
              <a:rPr lang="zh-CN" altLang="en-US" b="1" smtClean="0"/>
              <a:t>）环割试验法</a:t>
            </a:r>
          </a:p>
        </p:txBody>
      </p:sp>
      <p:graphicFrame>
        <p:nvGraphicFramePr>
          <p:cNvPr id="2050" name="Object 4"/>
          <p:cNvGraphicFramePr>
            <a:graphicFrameLocks noChangeAspect="1"/>
          </p:cNvGraphicFramePr>
          <p:nvPr>
            <p:ph sz="half" idx="2"/>
          </p:nvPr>
        </p:nvGraphicFramePr>
        <p:xfrm>
          <a:off x="611188" y="2636838"/>
          <a:ext cx="2657475" cy="2881312"/>
        </p:xfrm>
        <a:graphic>
          <a:graphicData uri="http://schemas.openxmlformats.org/presentationml/2006/ole">
            <p:oleObj spid="_x0000_s2050" name="PhotoImpact" r:id="rId3" imgW="7619048" imgH="7638095" progId="PI3.Image">
              <p:embed/>
            </p:oleObj>
          </a:graphicData>
        </a:graphic>
      </p:graphicFrame>
      <p:pic>
        <p:nvPicPr>
          <p:cNvPr id="2053" name="Picture 7" descr="ASPP 15"/>
          <p:cNvPicPr>
            <a:picLocks noChangeAspect="1" noChangeArrowheads="1"/>
          </p:cNvPicPr>
          <p:nvPr>
            <p:ph sz="quarter" idx="4294967295"/>
          </p:nvPr>
        </p:nvPicPr>
        <p:blipFill>
          <a:blip r:embed="rId4"/>
          <a:srcRect/>
          <a:stretch>
            <a:fillRect/>
          </a:stretch>
        </p:blipFill>
        <p:spPr>
          <a:xfrm>
            <a:off x="3348038" y="2708275"/>
            <a:ext cx="5105400" cy="2281238"/>
          </a:xfrm>
          <a:solidFill>
            <a:srgbClr val="00CC99"/>
          </a:solidFill>
          <a:ln w="76200" cmpd="tri" algn="ctr">
            <a:solidFill>
              <a:srgbClr val="FF0000"/>
            </a:solidFill>
          </a:ln>
        </p:spPr>
      </p:pic>
      <p:sp>
        <p:nvSpPr>
          <p:cNvPr id="2054" name="Text Box 9"/>
          <p:cNvSpPr txBox="1">
            <a:spLocks noChangeArrowheads="1"/>
          </p:cNvSpPr>
          <p:nvPr/>
        </p:nvSpPr>
        <p:spPr bwMode="auto">
          <a:xfrm>
            <a:off x="3348038" y="5157788"/>
            <a:ext cx="5184775" cy="822325"/>
          </a:xfrm>
          <a:prstGeom prst="rect">
            <a:avLst/>
          </a:prstGeom>
          <a:noFill/>
          <a:ln w="9525">
            <a:noFill/>
            <a:miter lim="800000"/>
            <a:headEnd/>
            <a:tailEnd/>
          </a:ln>
        </p:spPr>
        <p:txBody>
          <a:bodyPr>
            <a:spAutoFit/>
          </a:bodyPr>
          <a:lstStyle/>
          <a:p>
            <a:pPr>
              <a:spcBef>
                <a:spcPct val="20000"/>
              </a:spcBef>
              <a:buClr>
                <a:schemeClr val="accent2"/>
              </a:buClr>
              <a:buSzPct val="80000"/>
              <a:buFont typeface="Wingdings" pitchFamily="2" charset="2"/>
              <a:buNone/>
            </a:pPr>
            <a:r>
              <a:rPr lang="en-US" altLang="zh-CN"/>
              <a:t>A</a:t>
            </a:r>
            <a:r>
              <a:rPr lang="zh-CN" altLang="en-US"/>
              <a:t>正常状态下的物质流；</a:t>
            </a:r>
            <a:r>
              <a:rPr lang="en-US" altLang="zh-CN"/>
              <a:t>B</a:t>
            </a:r>
            <a:r>
              <a:rPr lang="zh-CN" altLang="en-US"/>
              <a:t>蒸汽环割处理；</a:t>
            </a:r>
            <a:r>
              <a:rPr lang="en-US" altLang="zh-CN"/>
              <a:t>C</a:t>
            </a:r>
            <a:r>
              <a:rPr lang="zh-CN" altLang="en-US"/>
              <a:t>处理后的物质流。</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62000" y="304800"/>
            <a:ext cx="7772400" cy="1143000"/>
          </a:xfrm>
        </p:spPr>
        <p:txBody>
          <a:bodyPr/>
          <a:lstStyle/>
          <a:p>
            <a:pPr algn="l" eaLnBrk="1" hangingPunct="1">
              <a:defRPr/>
            </a:pPr>
            <a:r>
              <a:rPr lang="zh-CN" altLang="en-US" sz="3200" b="1" smtClean="0"/>
              <a:t>（</a:t>
            </a:r>
            <a:r>
              <a:rPr lang="en-US" altLang="zh-CN" sz="3200" b="1" smtClean="0"/>
              <a:t>2</a:t>
            </a:r>
            <a:r>
              <a:rPr lang="zh-CN" altLang="en-US" sz="3200" b="1" smtClean="0"/>
              <a:t>）同位素示踪法</a:t>
            </a:r>
          </a:p>
        </p:txBody>
      </p:sp>
      <p:graphicFrame>
        <p:nvGraphicFramePr>
          <p:cNvPr id="3074" name="Object 3"/>
          <p:cNvGraphicFramePr>
            <a:graphicFrameLocks noChangeAspect="1"/>
          </p:cNvGraphicFramePr>
          <p:nvPr>
            <p:ph type="body" idx="1"/>
          </p:nvPr>
        </p:nvGraphicFramePr>
        <p:xfrm>
          <a:off x="3203575" y="1196975"/>
          <a:ext cx="3192463" cy="4979988"/>
        </p:xfrm>
        <a:graphic>
          <a:graphicData uri="http://schemas.openxmlformats.org/presentationml/2006/ole">
            <p:oleObj spid="_x0000_s3074" name="PhotoImpact" r:id="rId3" imgW="7619048" imgH="11142857" progId="PI3.Image">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395288" y="4292600"/>
            <a:ext cx="8064500" cy="1803400"/>
          </a:xfrm>
        </p:spPr>
        <p:txBody>
          <a:bodyPr/>
          <a:lstStyle/>
          <a:p>
            <a:pPr algn="just" eaLnBrk="1" hangingPunct="1">
              <a:lnSpc>
                <a:spcPct val="120000"/>
              </a:lnSpc>
              <a:spcBef>
                <a:spcPct val="100000"/>
              </a:spcBef>
              <a:buFont typeface="Wingdings" pitchFamily="2" charset="2"/>
              <a:buNone/>
            </a:pPr>
            <a:r>
              <a:rPr lang="en-US" altLang="zh-CN" sz="1400" b="1" smtClean="0"/>
              <a:t>                  </a:t>
            </a:r>
            <a:r>
              <a:rPr lang="zh-CN" altLang="en-US" sz="1800" b="1" smtClean="0"/>
              <a:t>图 显示溶质在韧皮部中分布模式的全植株的放射自显影。</a:t>
            </a:r>
            <a:r>
              <a:rPr lang="zh-CN" altLang="en-US" sz="1800" smtClean="0"/>
              <a:t/>
            </a:r>
            <a:br>
              <a:rPr lang="zh-CN" altLang="en-US" sz="1800" smtClean="0"/>
            </a:br>
            <a:r>
              <a:rPr lang="zh-CN" altLang="en-US" sz="1800" smtClean="0"/>
              <a:t>　　向一大豆植株的幼叶（箭头）连续施加可在韧皮部中运输的放射性磷（如</a:t>
            </a:r>
            <a:r>
              <a:rPr lang="en-US" altLang="zh-CN" sz="1800" smtClean="0"/>
              <a:t>K</a:t>
            </a:r>
            <a:r>
              <a:rPr lang="en-US" altLang="zh-CN" sz="1800" baseline="-25000" smtClean="0"/>
              <a:t>2</a:t>
            </a:r>
            <a:r>
              <a:rPr lang="en-US" altLang="zh-CN" sz="1800" smtClean="0"/>
              <a:t>H</a:t>
            </a:r>
            <a:r>
              <a:rPr lang="en-US" altLang="zh-CN" sz="1800" baseline="30000" smtClean="0"/>
              <a:t>32</a:t>
            </a:r>
            <a:r>
              <a:rPr lang="en-US" altLang="zh-CN" sz="1800" smtClean="0"/>
              <a:t>PO</a:t>
            </a:r>
            <a:r>
              <a:rPr lang="en-US" altLang="zh-CN" sz="1800" baseline="-25000" smtClean="0"/>
              <a:t>4</a:t>
            </a:r>
            <a:r>
              <a:rPr lang="zh-CN" altLang="en-US" sz="1800" smtClean="0"/>
              <a:t>），其在</a:t>
            </a:r>
            <a:r>
              <a:rPr lang="en-US" altLang="zh-CN" sz="1800" smtClean="0"/>
              <a:t>24</a:t>
            </a:r>
            <a:r>
              <a:rPr lang="zh-CN" altLang="en-US" sz="1800" smtClean="0"/>
              <a:t>小时后放射自显影。溶质向植物的生长部位运动，经过成熟的，蒸腾（光合反应）的叶片。（</a:t>
            </a:r>
            <a:r>
              <a:rPr lang="en-US" altLang="zh-CN" sz="1800" smtClean="0"/>
              <a:t>A</a:t>
            </a:r>
            <a:r>
              <a:rPr lang="zh-CN" altLang="en-US" sz="1800" smtClean="0"/>
              <a:t>和</a:t>
            </a:r>
            <a:r>
              <a:rPr lang="en-US" altLang="zh-CN" sz="1800" smtClean="0"/>
              <a:t>B</a:t>
            </a:r>
            <a:r>
              <a:rPr lang="zh-CN" altLang="en-US" sz="1800" smtClean="0"/>
              <a:t>中成熟叶片中的光标记可能代表从根中再循环的</a:t>
            </a:r>
            <a:r>
              <a:rPr lang="en-US" altLang="zh-CN" sz="1800" baseline="30000" smtClean="0"/>
              <a:t>32</a:t>
            </a:r>
            <a:r>
              <a:rPr lang="en-US" altLang="zh-CN" sz="1800" smtClean="0"/>
              <a:t>P</a:t>
            </a:r>
            <a:r>
              <a:rPr lang="zh-CN" altLang="en-US" sz="1800" smtClean="0"/>
              <a:t>）</a:t>
            </a:r>
            <a:r>
              <a:rPr lang="zh-CN" altLang="en-US" sz="1400" smtClean="0"/>
              <a:t> </a:t>
            </a:r>
          </a:p>
        </p:txBody>
      </p:sp>
      <p:pic>
        <p:nvPicPr>
          <p:cNvPr id="23555" name="Picture 5" descr="ch60110"/>
          <p:cNvPicPr>
            <a:picLocks noChangeAspect="1" noChangeArrowheads="1"/>
          </p:cNvPicPr>
          <p:nvPr/>
        </p:nvPicPr>
        <p:blipFill>
          <a:blip r:embed="rId2"/>
          <a:srcRect/>
          <a:stretch>
            <a:fillRect/>
          </a:stretch>
        </p:blipFill>
        <p:spPr bwMode="auto">
          <a:xfrm>
            <a:off x="179388" y="908050"/>
            <a:ext cx="8856662" cy="301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95288" y="2205038"/>
            <a:ext cx="8534400" cy="3748087"/>
          </a:xfrm>
          <a:prstGeom prst="rect">
            <a:avLst/>
          </a:prstGeom>
          <a:noFill/>
          <a:ln w="9525">
            <a:noFill/>
            <a:miter lim="800000"/>
            <a:headEnd/>
            <a:tailEnd/>
          </a:ln>
        </p:spPr>
        <p:txBody>
          <a:bodyPr>
            <a:spAutoFit/>
          </a:bodyPr>
          <a:lstStyle/>
          <a:p>
            <a:pPr algn="just">
              <a:lnSpc>
                <a:spcPct val="80000"/>
              </a:lnSpc>
              <a:spcBef>
                <a:spcPct val="50000"/>
              </a:spcBef>
            </a:pPr>
            <a:r>
              <a:rPr lang="en-US" altLang="zh-CN" sz="4000" b="1">
                <a:ea typeface="黑体" pitchFamily="49" charset="-122"/>
              </a:rPr>
              <a:t>§6-1  </a:t>
            </a:r>
            <a:r>
              <a:rPr lang="zh-CN" altLang="en-US" sz="4000" b="1">
                <a:ea typeface="黑体" pitchFamily="49" charset="-122"/>
              </a:rPr>
              <a:t>植物体内物质的运输系统</a:t>
            </a:r>
          </a:p>
          <a:p>
            <a:pPr algn="just">
              <a:lnSpc>
                <a:spcPct val="80000"/>
              </a:lnSpc>
              <a:spcBef>
                <a:spcPct val="50000"/>
              </a:spcBef>
            </a:pPr>
            <a:r>
              <a:rPr lang="en-US" altLang="zh-CN" sz="4000" b="1">
                <a:ea typeface="黑体" pitchFamily="49" charset="-122"/>
              </a:rPr>
              <a:t>§6-2  </a:t>
            </a:r>
            <a:r>
              <a:rPr lang="zh-CN" altLang="en-US" sz="4000" b="1">
                <a:ea typeface="黑体" pitchFamily="49" charset="-122"/>
              </a:rPr>
              <a:t>韧皮部的物质运输</a:t>
            </a:r>
            <a:endParaRPr lang="zh-CN" altLang="en-US" sz="4000" b="1"/>
          </a:p>
          <a:p>
            <a:pPr algn="just">
              <a:lnSpc>
                <a:spcPct val="80000"/>
              </a:lnSpc>
              <a:spcBef>
                <a:spcPct val="50000"/>
              </a:spcBef>
            </a:pPr>
            <a:r>
              <a:rPr lang="en-US" altLang="zh-CN" sz="4000" b="1">
                <a:ea typeface="黑体" pitchFamily="49" charset="-122"/>
              </a:rPr>
              <a:t>§6-3  </a:t>
            </a:r>
            <a:r>
              <a:rPr lang="zh-CN" altLang="en-US" sz="4000" b="1">
                <a:ea typeface="黑体" pitchFamily="49" charset="-122"/>
              </a:rPr>
              <a:t>韧皮部运输的机理</a:t>
            </a:r>
          </a:p>
          <a:p>
            <a:pPr algn="just">
              <a:lnSpc>
                <a:spcPct val="80000"/>
              </a:lnSpc>
              <a:spcBef>
                <a:spcPct val="50000"/>
              </a:spcBef>
            </a:pPr>
            <a:r>
              <a:rPr lang="en-US" altLang="zh-CN" sz="4000" b="1"/>
              <a:t>§6-4  </a:t>
            </a:r>
            <a:r>
              <a:rPr lang="zh-CN" altLang="en-US" sz="4000" b="1">
                <a:ea typeface="黑体" pitchFamily="49" charset="-122"/>
              </a:rPr>
              <a:t>同化物的配制</a:t>
            </a:r>
          </a:p>
          <a:p>
            <a:pPr algn="just">
              <a:lnSpc>
                <a:spcPct val="80000"/>
              </a:lnSpc>
              <a:spcBef>
                <a:spcPct val="50000"/>
              </a:spcBef>
            </a:pPr>
            <a:r>
              <a:rPr lang="en-US" altLang="zh-CN" sz="4000" b="1"/>
              <a:t>§6-5  </a:t>
            </a:r>
            <a:r>
              <a:rPr lang="zh-CN" altLang="en-US" sz="4000" b="1">
                <a:ea typeface="黑体" pitchFamily="49" charset="-122"/>
              </a:rPr>
              <a:t>同化物的分配及其控制</a:t>
            </a:r>
          </a:p>
        </p:txBody>
      </p:sp>
      <p:sp>
        <p:nvSpPr>
          <p:cNvPr id="9219" name="WordArt 3"/>
          <p:cNvSpPr>
            <a:spLocks noChangeArrowheads="1" noChangeShapeType="1" noTextEdit="1"/>
          </p:cNvSpPr>
          <p:nvPr/>
        </p:nvSpPr>
        <p:spPr bwMode="auto">
          <a:xfrm>
            <a:off x="468313" y="549275"/>
            <a:ext cx="8064500" cy="1223963"/>
          </a:xfrm>
          <a:prstGeom prst="rect">
            <a:avLst/>
          </a:prstGeom>
        </p:spPr>
        <p:txBody>
          <a:bodyPr wrap="none" fromWordArt="1">
            <a:prstTxWarp prst="textPlain">
              <a:avLst>
                <a:gd name="adj" fmla="val 50000"/>
              </a:avLst>
            </a:prstTxWarp>
          </a:bodyPr>
          <a:lstStyle/>
          <a:p>
            <a:pPr algn="ctr"/>
            <a:r>
              <a:rPr lang="zh-CN" altLang="en-US" sz="4800" kern="10" normalizeH="1">
                <a:ln w="38100">
                  <a:solidFill>
                    <a:schemeClr val="folHlink"/>
                  </a:solidFill>
                  <a:round/>
                  <a:headEnd type="none" w="sm" len="sm"/>
                  <a:tailEnd type="none" w="sm" len="sm"/>
                </a:ln>
                <a:solidFill>
                  <a:srgbClr val="0000FF"/>
                </a:solidFill>
                <a:effectLst>
                  <a:outerShdw dist="35921" dir="2700000" algn="ctr" rotWithShape="0">
                    <a:srgbClr val="C0C0C0"/>
                  </a:outerShdw>
                </a:effectLst>
                <a:latin typeface="华文彩云"/>
                <a:ea typeface="华文彩云"/>
              </a:rPr>
              <a:t>第六章  同化物的运输与分配</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11188" y="188913"/>
            <a:ext cx="7772400" cy="1143000"/>
          </a:xfrm>
        </p:spPr>
        <p:txBody>
          <a:bodyPr/>
          <a:lstStyle/>
          <a:p>
            <a:pPr algn="l" eaLnBrk="1" hangingPunct="1">
              <a:defRPr/>
            </a:pPr>
            <a:r>
              <a:rPr lang="en-US" altLang="zh-CN" sz="3600" b="1" dirty="0" smtClean="0"/>
              <a:t>2</a:t>
            </a:r>
            <a:r>
              <a:rPr lang="zh-CN" altLang="en-US" sz="3600" b="1" dirty="0" smtClean="0"/>
              <a:t>、物质运输的一般规律（自学）</a:t>
            </a:r>
          </a:p>
        </p:txBody>
      </p:sp>
      <p:sp>
        <p:nvSpPr>
          <p:cNvPr id="24579" name="Rectangle 3"/>
          <p:cNvSpPr>
            <a:spLocks noGrp="1" noChangeArrowheads="1"/>
          </p:cNvSpPr>
          <p:nvPr>
            <p:ph type="body" idx="1"/>
          </p:nvPr>
        </p:nvSpPr>
        <p:spPr>
          <a:xfrm>
            <a:off x="0" y="1196975"/>
            <a:ext cx="8853488" cy="4114800"/>
          </a:xfrm>
        </p:spPr>
        <p:txBody>
          <a:bodyPr/>
          <a:lstStyle/>
          <a:p>
            <a:pPr eaLnBrk="1" hangingPunct="1">
              <a:spcBef>
                <a:spcPct val="10000"/>
              </a:spcBef>
              <a:buFont typeface="Wingdings" pitchFamily="2" charset="2"/>
              <a:buNone/>
            </a:pPr>
            <a:r>
              <a:rPr lang="en-US" altLang="zh-CN" sz="2800" smtClean="0">
                <a:solidFill>
                  <a:schemeClr val="folHlink"/>
                </a:solidFill>
                <a:latin typeface="隶书" pitchFamily="49" charset="-122"/>
                <a:ea typeface="隶书" pitchFamily="49" charset="-122"/>
              </a:rPr>
              <a:t> </a:t>
            </a:r>
            <a:r>
              <a:rPr lang="zh-CN" altLang="en-US" smtClean="0">
                <a:latin typeface="华文楷体" pitchFamily="2" charset="-122"/>
                <a:ea typeface="华文楷体" pitchFamily="2" charset="-122"/>
              </a:rPr>
              <a:t>（</a:t>
            </a:r>
            <a:r>
              <a:rPr lang="en-US" altLang="zh-CN" smtClean="0">
                <a:latin typeface="华文楷体" pitchFamily="2" charset="-122"/>
                <a:ea typeface="华文楷体" pitchFamily="2" charset="-122"/>
              </a:rPr>
              <a:t>1</a:t>
            </a:r>
            <a:r>
              <a:rPr lang="zh-CN" altLang="en-US" smtClean="0">
                <a:latin typeface="华文楷体" pitchFamily="2" charset="-122"/>
                <a:ea typeface="华文楷体" pitchFamily="2" charset="-122"/>
              </a:rPr>
              <a:t>）无机营养在木质部中向上运输，而在韧皮部中向下运输。</a:t>
            </a:r>
          </a:p>
          <a:p>
            <a:pPr eaLnBrk="1" hangingPunct="1">
              <a:spcBef>
                <a:spcPct val="10000"/>
              </a:spcBef>
              <a:buFont typeface="Wingdings" pitchFamily="2" charset="2"/>
              <a:buNone/>
            </a:pPr>
            <a:r>
              <a:rPr lang="zh-CN" altLang="en-US" smtClean="0">
                <a:latin typeface="华文楷体" pitchFamily="2" charset="-122"/>
                <a:ea typeface="华文楷体" pitchFamily="2" charset="-122"/>
              </a:rPr>
              <a:t>  （</a:t>
            </a:r>
            <a:r>
              <a:rPr lang="en-US" altLang="zh-CN" smtClean="0">
                <a:latin typeface="华文楷体" pitchFamily="2" charset="-122"/>
                <a:ea typeface="华文楷体" pitchFamily="2" charset="-122"/>
              </a:rPr>
              <a:t>2</a:t>
            </a:r>
            <a:r>
              <a:rPr lang="zh-CN" altLang="en-US" smtClean="0">
                <a:latin typeface="华文楷体" pitchFamily="2" charset="-122"/>
                <a:ea typeface="华文楷体" pitchFamily="2" charset="-122"/>
              </a:rPr>
              <a:t>）光合同化物在韧皮部中的运输的方向取决于源与库的相对位置。</a:t>
            </a:r>
          </a:p>
          <a:p>
            <a:pPr eaLnBrk="1" hangingPunct="1">
              <a:spcBef>
                <a:spcPct val="10000"/>
              </a:spcBef>
              <a:buFont typeface="Wingdings" pitchFamily="2" charset="2"/>
              <a:buNone/>
            </a:pPr>
            <a:r>
              <a:rPr lang="zh-CN" altLang="en-US" smtClean="0">
                <a:latin typeface="华文楷体" pitchFamily="2" charset="-122"/>
                <a:ea typeface="华文楷体" pitchFamily="2" charset="-122"/>
              </a:rPr>
              <a:t>  （</a:t>
            </a:r>
            <a:r>
              <a:rPr lang="en-US" altLang="zh-CN" smtClean="0">
                <a:latin typeface="华文楷体" pitchFamily="2" charset="-122"/>
                <a:ea typeface="华文楷体" pitchFamily="2" charset="-122"/>
              </a:rPr>
              <a:t>3</a:t>
            </a:r>
            <a:r>
              <a:rPr lang="zh-CN" altLang="en-US" smtClean="0">
                <a:latin typeface="华文楷体" pitchFamily="2" charset="-122"/>
                <a:ea typeface="华文楷体" pitchFamily="2" charset="-122"/>
              </a:rPr>
              <a:t>）含氮有机化合物和激素在两管道中均可运输，其中根系合成的物质（如</a:t>
            </a:r>
            <a:r>
              <a:rPr lang="en-US" altLang="zh-CN" smtClean="0">
                <a:latin typeface="华文楷体" pitchFamily="2" charset="-122"/>
                <a:ea typeface="华文楷体" pitchFamily="2" charset="-122"/>
              </a:rPr>
              <a:t>ABA</a:t>
            </a:r>
            <a:r>
              <a:rPr lang="zh-CN" altLang="en-US" smtClean="0">
                <a:latin typeface="华文楷体" pitchFamily="2" charset="-122"/>
                <a:ea typeface="华文楷体" pitchFamily="2" charset="-122"/>
              </a:rPr>
              <a:t>）经木质部运输，而冠部合成物质则经韧皮部运输。</a:t>
            </a:r>
          </a:p>
          <a:p>
            <a:pPr eaLnBrk="1" hangingPunct="1">
              <a:spcBef>
                <a:spcPct val="10000"/>
              </a:spcBef>
              <a:buFont typeface="Wingdings" pitchFamily="2" charset="2"/>
              <a:buNone/>
            </a:pPr>
            <a:r>
              <a:rPr lang="zh-CN" altLang="en-US" smtClean="0">
                <a:latin typeface="华文楷体" pitchFamily="2" charset="-122"/>
                <a:ea typeface="华文楷体" pitchFamily="2" charset="-122"/>
              </a:rPr>
              <a:t>  （</a:t>
            </a:r>
            <a:r>
              <a:rPr lang="en-US" altLang="zh-CN" smtClean="0">
                <a:latin typeface="华文楷体" pitchFamily="2" charset="-122"/>
                <a:ea typeface="华文楷体" pitchFamily="2" charset="-122"/>
              </a:rPr>
              <a:t>4</a:t>
            </a:r>
            <a:r>
              <a:rPr lang="zh-CN" altLang="en-US" smtClean="0">
                <a:latin typeface="华文楷体" pitchFamily="2" charset="-122"/>
                <a:ea typeface="华文楷体" pitchFamily="2" charset="-122"/>
              </a:rPr>
              <a:t>）在组织与组织之间，包括木质部与韧皮部间，物质可通过被动或主动转运等方式进行侧向运输。</a:t>
            </a:r>
            <a:endParaRPr lang="zh-CN" altLang="en-US" smtClean="0">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68313" y="333375"/>
            <a:ext cx="7772400" cy="731838"/>
          </a:xfrm>
        </p:spPr>
        <p:txBody>
          <a:bodyPr/>
          <a:lstStyle/>
          <a:p>
            <a:pPr algn="l" eaLnBrk="1" hangingPunct="1">
              <a:defRPr/>
            </a:pPr>
            <a:r>
              <a:rPr lang="en-US" altLang="zh-CN" sz="3600" b="1" smtClean="0">
                <a:solidFill>
                  <a:schemeClr val="tx1"/>
                </a:solidFill>
              </a:rPr>
              <a:t>3</a:t>
            </a:r>
            <a:r>
              <a:rPr lang="zh-CN" altLang="en-US" sz="3600" b="1" smtClean="0">
                <a:solidFill>
                  <a:schemeClr val="tx1"/>
                </a:solidFill>
              </a:rPr>
              <a:t>、韧皮部运输</a:t>
            </a:r>
          </a:p>
        </p:txBody>
      </p:sp>
      <p:sp>
        <p:nvSpPr>
          <p:cNvPr id="23555" name="Rectangle 3"/>
          <p:cNvSpPr>
            <a:spLocks noGrp="1" noChangeArrowheads="1"/>
          </p:cNvSpPr>
          <p:nvPr>
            <p:ph type="body" sz="half" idx="1"/>
          </p:nvPr>
        </p:nvSpPr>
        <p:spPr>
          <a:xfrm>
            <a:off x="179388" y="1052513"/>
            <a:ext cx="4752975" cy="5545137"/>
          </a:xfrm>
        </p:spPr>
        <p:txBody>
          <a:bodyPr/>
          <a:lstStyle/>
          <a:p>
            <a:pPr eaLnBrk="1" hangingPunct="1">
              <a:buFont typeface="Wingdings" pitchFamily="2" charset="2"/>
              <a:buNone/>
            </a:pPr>
            <a:r>
              <a:rPr lang="en-US" altLang="zh-CN" sz="2400" smtClean="0">
                <a:solidFill>
                  <a:schemeClr val="folHlink"/>
                </a:solidFill>
                <a:ea typeface="隶书" pitchFamily="49" charset="-122"/>
              </a:rPr>
              <a:t>    </a:t>
            </a:r>
            <a:r>
              <a:rPr lang="zh-CN" altLang="en-US" sz="2800" smtClean="0">
                <a:solidFill>
                  <a:schemeClr val="folHlink"/>
                </a:solidFill>
                <a:ea typeface="隶书" pitchFamily="49" charset="-122"/>
              </a:rPr>
              <a:t>韧皮部的结构与功能的一致性：</a:t>
            </a:r>
          </a:p>
          <a:p>
            <a:pPr algn="just" eaLnBrk="1" hangingPunct="1"/>
            <a:r>
              <a:rPr lang="zh-CN" altLang="en-US" sz="2800" b="1" smtClean="0"/>
              <a:t>筛管、伴胞复合体（</a:t>
            </a:r>
            <a:r>
              <a:rPr lang="en-US" altLang="zh-CN" sz="2800" b="1" u="sng" smtClean="0"/>
              <a:t>S</a:t>
            </a:r>
            <a:r>
              <a:rPr lang="en-US" altLang="zh-CN" sz="2800" b="1" smtClean="0"/>
              <a:t>ieve </a:t>
            </a:r>
            <a:r>
              <a:rPr lang="en-US" altLang="zh-CN" sz="2800" b="1" u="sng" smtClean="0"/>
              <a:t>E</a:t>
            </a:r>
            <a:r>
              <a:rPr lang="en-US" altLang="zh-CN" sz="2800" b="1" smtClean="0"/>
              <a:t>lement-</a:t>
            </a:r>
            <a:r>
              <a:rPr lang="en-US" altLang="zh-CN" sz="2800" b="1" u="sng" smtClean="0"/>
              <a:t>C</a:t>
            </a:r>
            <a:r>
              <a:rPr lang="en-US" altLang="zh-CN" sz="2800" b="1" smtClean="0"/>
              <a:t>ompanion </a:t>
            </a:r>
            <a:r>
              <a:rPr lang="en-US" altLang="zh-CN" sz="2800" b="1" u="sng" smtClean="0"/>
              <a:t>C</a:t>
            </a:r>
            <a:r>
              <a:rPr lang="en-US" altLang="zh-CN" sz="2800" b="1" smtClean="0"/>
              <a:t>ell Complex,</a:t>
            </a:r>
            <a:r>
              <a:rPr lang="en-US" altLang="zh-CN" sz="2800" b="1" smtClean="0">
                <a:solidFill>
                  <a:schemeClr val="bg2"/>
                </a:solidFill>
              </a:rPr>
              <a:t> </a:t>
            </a:r>
            <a:r>
              <a:rPr lang="en-US" altLang="zh-CN" sz="2800" b="1" smtClean="0">
                <a:solidFill>
                  <a:schemeClr val="folHlink"/>
                </a:solidFill>
                <a:latin typeface="隶书" pitchFamily="49" charset="-122"/>
                <a:ea typeface="隶书" pitchFamily="49" charset="-122"/>
              </a:rPr>
              <a:t>SE-CC</a:t>
            </a:r>
            <a:r>
              <a:rPr lang="zh-CN" altLang="en-US" sz="2800" smtClean="0">
                <a:solidFill>
                  <a:schemeClr val="folHlink"/>
                </a:solidFill>
                <a:latin typeface="隶书" pitchFamily="49" charset="-122"/>
                <a:ea typeface="隶书" pitchFamily="49" charset="-122"/>
              </a:rPr>
              <a:t>复合体</a:t>
            </a:r>
            <a:r>
              <a:rPr lang="zh-CN" altLang="en-US" sz="2800" b="1" smtClean="0"/>
              <a:t>）</a:t>
            </a:r>
          </a:p>
          <a:p>
            <a:pPr algn="just" eaLnBrk="1" hangingPunct="1"/>
            <a:r>
              <a:rPr lang="zh-CN" altLang="en-US" sz="2800" b="1" smtClean="0"/>
              <a:t>成熟筛管分子的细胞质中只剩下</a:t>
            </a:r>
            <a:r>
              <a:rPr lang="zh-CN" altLang="en-US" sz="2800" b="1" smtClean="0">
                <a:solidFill>
                  <a:schemeClr val="folHlink"/>
                </a:solidFill>
              </a:rPr>
              <a:t>质膜</a:t>
            </a:r>
            <a:r>
              <a:rPr lang="zh-CN" altLang="en-US" sz="2800" b="1" smtClean="0"/>
              <a:t>、</a:t>
            </a:r>
            <a:r>
              <a:rPr lang="zh-CN" altLang="en-US" sz="2800" b="1" smtClean="0">
                <a:solidFill>
                  <a:schemeClr val="folHlink"/>
                </a:solidFill>
              </a:rPr>
              <a:t>内质网</a:t>
            </a:r>
            <a:r>
              <a:rPr lang="zh-CN" altLang="en-US" sz="2800" b="1" smtClean="0"/>
              <a:t>、</a:t>
            </a:r>
            <a:r>
              <a:rPr lang="zh-CN" altLang="en-US" sz="2800" b="1" smtClean="0">
                <a:solidFill>
                  <a:schemeClr val="folHlink"/>
                </a:solidFill>
              </a:rPr>
              <a:t>质体</a:t>
            </a:r>
            <a:r>
              <a:rPr lang="zh-CN" altLang="en-US" sz="2800" b="1" smtClean="0"/>
              <a:t>和</a:t>
            </a:r>
            <a:r>
              <a:rPr lang="zh-CN" altLang="en-US" sz="2800" b="1" smtClean="0">
                <a:solidFill>
                  <a:schemeClr val="folHlink"/>
                </a:solidFill>
              </a:rPr>
              <a:t>线粒体</a:t>
            </a:r>
            <a:r>
              <a:rPr lang="zh-CN" altLang="en-US" sz="2800" b="1" smtClean="0"/>
              <a:t>。</a:t>
            </a:r>
          </a:p>
          <a:p>
            <a:pPr algn="just" eaLnBrk="1" hangingPunct="1"/>
            <a:r>
              <a:rPr lang="zh-CN" altLang="en-US" sz="2800" b="1" smtClean="0"/>
              <a:t>筛管的细胞质中含有与阻断物质运输有关的</a:t>
            </a:r>
            <a:r>
              <a:rPr lang="zh-CN" altLang="en-US" sz="2800" smtClean="0"/>
              <a:t>韧皮蛋白</a:t>
            </a:r>
            <a:r>
              <a:rPr lang="en-US" altLang="zh-CN" sz="2800" smtClean="0"/>
              <a:t>(P-</a:t>
            </a:r>
            <a:r>
              <a:rPr lang="zh-CN" altLang="en-US" sz="2800" smtClean="0"/>
              <a:t>蛋白</a:t>
            </a:r>
            <a:r>
              <a:rPr lang="en-US" altLang="zh-CN" sz="2800" smtClean="0"/>
              <a:t>)</a:t>
            </a:r>
            <a:r>
              <a:rPr lang="zh-CN" altLang="en-US" sz="2800" smtClean="0"/>
              <a:t>和</a:t>
            </a:r>
            <a:r>
              <a:rPr lang="zh-CN" altLang="en-US" sz="2800" smtClean="0">
                <a:hlinkClick r:id="rId2" action="ppaction://hlinksldjump"/>
              </a:rPr>
              <a:t>胼胝质</a:t>
            </a:r>
            <a:r>
              <a:rPr lang="zh-CN" altLang="en-US" sz="2800" smtClean="0"/>
              <a:t>等</a:t>
            </a:r>
            <a:r>
              <a:rPr lang="zh-CN" altLang="en-US" sz="2800" b="1" smtClean="0"/>
              <a:t>。</a:t>
            </a:r>
          </a:p>
        </p:txBody>
      </p:sp>
      <p:pic>
        <p:nvPicPr>
          <p:cNvPr id="25604" name="Picture 6" descr="10"/>
          <p:cNvPicPr>
            <a:picLocks noChangeAspect="1" noChangeArrowheads="1"/>
          </p:cNvPicPr>
          <p:nvPr/>
        </p:nvPicPr>
        <p:blipFill>
          <a:blip r:embed="rId3"/>
          <a:srcRect l="2725" t="10953" r="25575" b="1550"/>
          <a:stretch>
            <a:fillRect/>
          </a:stretch>
        </p:blipFill>
        <p:spPr bwMode="auto">
          <a:xfrm>
            <a:off x="5072066" y="2970212"/>
            <a:ext cx="3771900" cy="3887788"/>
          </a:xfrm>
          <a:prstGeom prst="rect">
            <a:avLst/>
          </a:prstGeom>
          <a:solidFill>
            <a:schemeClr val="accent1"/>
          </a:solidFill>
          <a:ln w="57150" cmpd="thickThin">
            <a:solidFill>
              <a:srgbClr val="FF0000"/>
            </a:solidFill>
            <a:miter lim="800000"/>
            <a:headEnd/>
            <a:tailEnd/>
          </a:ln>
        </p:spPr>
      </p:pic>
      <p:grpSp>
        <p:nvGrpSpPr>
          <p:cNvPr id="25605" name="Group 8"/>
          <p:cNvGrpSpPr>
            <a:grpSpLocks/>
          </p:cNvGrpSpPr>
          <p:nvPr/>
        </p:nvGrpSpPr>
        <p:grpSpPr bwMode="auto">
          <a:xfrm>
            <a:off x="5292725" y="404813"/>
            <a:ext cx="3097213" cy="1689100"/>
            <a:chOff x="385" y="610"/>
            <a:chExt cx="1951" cy="1064"/>
          </a:xfrm>
        </p:grpSpPr>
        <p:sp>
          <p:nvSpPr>
            <p:cNvPr id="23561" name="Rectangle 9"/>
            <p:cNvSpPr>
              <a:spLocks noChangeArrowheads="1"/>
            </p:cNvSpPr>
            <p:nvPr/>
          </p:nvSpPr>
          <p:spPr bwMode="auto">
            <a:xfrm>
              <a:off x="385" y="911"/>
              <a:ext cx="713" cy="306"/>
            </a:xfrm>
            <a:prstGeom prst="rect">
              <a:avLst/>
            </a:prstGeom>
            <a:solidFill>
              <a:srgbClr val="FFCCFF"/>
            </a:solidFill>
            <a:ln w="28575">
              <a:solidFill>
                <a:srgbClr val="3333CC"/>
              </a:solidFill>
              <a:miter lim="800000"/>
              <a:headEnd/>
              <a:tailEnd/>
            </a:ln>
          </p:spPr>
          <p:txBody>
            <a:bodyPr wrap="none">
              <a:spAutoFit/>
            </a:bodyPr>
            <a:lstStyle/>
            <a:p>
              <a:pPr>
                <a:defRPr/>
              </a:pPr>
              <a:r>
                <a:rPr lang="zh-CN" altLang="en-US" b="1">
                  <a:solidFill>
                    <a:srgbClr val="FF0066"/>
                  </a:solidFill>
                  <a:effectLst>
                    <a:outerShdw blurRad="38100" dist="38100" dir="2700000" algn="tl">
                      <a:srgbClr val="000000"/>
                    </a:outerShdw>
                  </a:effectLst>
                </a:rPr>
                <a:t>韧皮部</a:t>
              </a:r>
              <a:endParaRPr lang="zh-CN" altLang="en-US"/>
            </a:p>
          </p:txBody>
        </p:sp>
        <p:sp>
          <p:nvSpPr>
            <p:cNvPr id="23562" name="Rectangle 10"/>
            <p:cNvSpPr>
              <a:spLocks noChangeArrowheads="1"/>
            </p:cNvSpPr>
            <p:nvPr/>
          </p:nvSpPr>
          <p:spPr bwMode="auto">
            <a:xfrm>
              <a:off x="1429" y="610"/>
              <a:ext cx="907" cy="306"/>
            </a:xfrm>
            <a:prstGeom prst="rect">
              <a:avLst/>
            </a:prstGeom>
            <a:solidFill>
              <a:srgbClr val="FFCCFF"/>
            </a:solidFill>
            <a:ln w="28575">
              <a:solidFill>
                <a:srgbClr val="3333CC"/>
              </a:solidFill>
              <a:miter lim="800000"/>
              <a:headEnd/>
              <a:tailEnd/>
            </a:ln>
          </p:spPr>
          <p:txBody>
            <a:bodyPr>
              <a:spAutoFit/>
            </a:bodyPr>
            <a:lstStyle/>
            <a:p>
              <a:pPr algn="ctr">
                <a:defRPr/>
              </a:pPr>
              <a:r>
                <a:rPr lang="zh-CN" altLang="en-US" b="1">
                  <a:solidFill>
                    <a:schemeClr val="accent1"/>
                  </a:solidFill>
                  <a:effectLst>
                    <a:outerShdw blurRad="38100" dist="38100" dir="2700000" algn="tl">
                      <a:srgbClr val="000000"/>
                    </a:outerShdw>
                  </a:effectLst>
                  <a:ea typeface="楷体_GB2312" pitchFamily="49" charset="-122"/>
                </a:rPr>
                <a:t>筛  管</a:t>
              </a:r>
              <a:endParaRPr lang="zh-CN" altLang="en-US"/>
            </a:p>
          </p:txBody>
        </p:sp>
        <p:sp>
          <p:nvSpPr>
            <p:cNvPr id="23563" name="Rectangle 11"/>
            <p:cNvSpPr>
              <a:spLocks noChangeArrowheads="1"/>
            </p:cNvSpPr>
            <p:nvPr/>
          </p:nvSpPr>
          <p:spPr bwMode="auto">
            <a:xfrm>
              <a:off x="1429" y="984"/>
              <a:ext cx="907" cy="306"/>
            </a:xfrm>
            <a:prstGeom prst="rect">
              <a:avLst/>
            </a:prstGeom>
            <a:solidFill>
              <a:srgbClr val="FFCCFF"/>
            </a:solidFill>
            <a:ln w="28575">
              <a:solidFill>
                <a:srgbClr val="3333CC"/>
              </a:solidFill>
              <a:miter lim="800000"/>
              <a:headEnd/>
              <a:tailEnd/>
            </a:ln>
          </p:spPr>
          <p:txBody>
            <a:bodyPr>
              <a:spAutoFit/>
            </a:bodyPr>
            <a:lstStyle/>
            <a:p>
              <a:pPr algn="ctr">
                <a:defRPr/>
              </a:pPr>
              <a:r>
                <a:rPr lang="zh-CN" altLang="en-US" b="1">
                  <a:solidFill>
                    <a:schemeClr val="accent1"/>
                  </a:solidFill>
                  <a:effectLst>
                    <a:outerShdw blurRad="38100" dist="38100" dir="2700000" algn="tl">
                      <a:srgbClr val="000000"/>
                    </a:outerShdw>
                  </a:effectLst>
                  <a:ea typeface="楷体_GB2312" pitchFamily="49" charset="-122"/>
                </a:rPr>
                <a:t>伴  胞</a:t>
              </a:r>
              <a:endParaRPr lang="zh-CN" altLang="en-US"/>
            </a:p>
          </p:txBody>
        </p:sp>
        <p:sp>
          <p:nvSpPr>
            <p:cNvPr id="23564" name="Rectangle 12"/>
            <p:cNvSpPr>
              <a:spLocks noChangeArrowheads="1"/>
            </p:cNvSpPr>
            <p:nvPr/>
          </p:nvSpPr>
          <p:spPr bwMode="auto">
            <a:xfrm>
              <a:off x="1429" y="1368"/>
              <a:ext cx="902" cy="306"/>
            </a:xfrm>
            <a:prstGeom prst="rect">
              <a:avLst/>
            </a:prstGeom>
            <a:solidFill>
              <a:srgbClr val="FFCCFF"/>
            </a:solidFill>
            <a:ln w="28575">
              <a:solidFill>
                <a:srgbClr val="3333CC"/>
              </a:solidFill>
              <a:miter lim="800000"/>
              <a:headEnd/>
              <a:tailEnd/>
            </a:ln>
          </p:spPr>
          <p:txBody>
            <a:bodyPr wrap="none">
              <a:spAutoFit/>
            </a:bodyPr>
            <a:lstStyle/>
            <a:p>
              <a:pPr>
                <a:defRPr/>
              </a:pPr>
              <a:r>
                <a:rPr lang="zh-CN" altLang="en-US" b="1">
                  <a:solidFill>
                    <a:schemeClr val="accent1"/>
                  </a:solidFill>
                  <a:effectLst>
                    <a:outerShdw blurRad="38100" dist="38100" dir="2700000" algn="tl">
                      <a:srgbClr val="000000"/>
                    </a:outerShdw>
                  </a:effectLst>
                  <a:ea typeface="楷体_GB2312" pitchFamily="49" charset="-122"/>
                </a:rPr>
                <a:t>薄壁细胞</a:t>
              </a:r>
              <a:endParaRPr lang="zh-CN" altLang="en-US"/>
            </a:p>
          </p:txBody>
        </p:sp>
        <p:sp>
          <p:nvSpPr>
            <p:cNvPr id="25610" name="AutoShape 13"/>
            <p:cNvSpPr>
              <a:spLocks/>
            </p:cNvSpPr>
            <p:nvPr/>
          </p:nvSpPr>
          <p:spPr bwMode="auto">
            <a:xfrm>
              <a:off x="1156" y="709"/>
              <a:ext cx="182" cy="861"/>
            </a:xfrm>
            <a:prstGeom prst="leftBrace">
              <a:avLst>
                <a:gd name="adj1" fmla="val 39423"/>
                <a:gd name="adj2" fmla="val 50000"/>
              </a:avLst>
            </a:prstGeom>
            <a:noFill/>
            <a:ln w="28575">
              <a:solidFill>
                <a:srgbClr val="FF3300"/>
              </a:solidFill>
              <a:round/>
              <a:headEnd/>
              <a:tailEnd/>
            </a:ln>
          </p:spPr>
          <p:txBody>
            <a:bodyPr wrap="none" anchor="ctr"/>
            <a:lstStyle/>
            <a:p>
              <a:endParaRPr lang="zh-CN" altLang="en-US"/>
            </a:p>
          </p:txBody>
        </p:sp>
      </p:grpSp>
      <p:pic>
        <p:nvPicPr>
          <p:cNvPr id="11" name="Picture 4"/>
          <p:cNvPicPr>
            <a:picLocks noChangeAspect="1" noChangeArrowheads="1"/>
          </p:cNvPicPr>
          <p:nvPr/>
        </p:nvPicPr>
        <p:blipFill>
          <a:blip r:embed="rId4"/>
          <a:srcRect/>
          <a:stretch>
            <a:fillRect/>
          </a:stretch>
        </p:blipFill>
        <p:spPr bwMode="auto">
          <a:xfrm>
            <a:off x="5286379" y="0"/>
            <a:ext cx="3237073" cy="292893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Effect transition="in" filter="blinds(horizontal)">
                                      <p:cBhvr>
                                        <p:cTn id="13" dur="500"/>
                                        <p:tgtEl>
                                          <p:spTgt spid="2355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3555">
                                            <p:txEl>
                                              <p:pRg st="2" end="2"/>
                                            </p:txEl>
                                          </p:spTgt>
                                        </p:tgtEl>
                                        <p:attrNameLst>
                                          <p:attrName>style.visibility</p:attrName>
                                        </p:attrNameLst>
                                      </p:cBhvr>
                                      <p:to>
                                        <p:strVal val="visible"/>
                                      </p:to>
                                    </p:set>
                                    <p:animEffect transition="in" filter="blinds(horizontal)">
                                      <p:cBhvr>
                                        <p:cTn id="18" dur="500"/>
                                        <p:tgtEl>
                                          <p:spTgt spid="2355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3555">
                                            <p:txEl>
                                              <p:pRg st="3" end="3"/>
                                            </p:txEl>
                                          </p:spTgt>
                                        </p:tgtEl>
                                        <p:attrNameLst>
                                          <p:attrName>style.visibility</p:attrName>
                                        </p:attrNameLst>
                                      </p:cBhvr>
                                      <p:to>
                                        <p:strVal val="visible"/>
                                      </p:to>
                                    </p:set>
                                    <p:animEffect transition="in" filter="blinds(horizontal)">
                                      <p:cBhvr>
                                        <p:cTn id="23" dur="500"/>
                                        <p:tgtEl>
                                          <p:spTgt spid="235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850" y="333375"/>
            <a:ext cx="7772400" cy="1143000"/>
          </a:xfrm>
        </p:spPr>
        <p:txBody>
          <a:bodyPr/>
          <a:lstStyle/>
          <a:p>
            <a:pPr algn="l" eaLnBrk="1" hangingPunct="1">
              <a:defRPr/>
            </a:pPr>
            <a:r>
              <a:rPr lang="zh-CN" altLang="en-US" sz="4000" b="1" smtClean="0"/>
              <a:t>第二节 韧皮部的物质运输</a:t>
            </a:r>
          </a:p>
        </p:txBody>
      </p:sp>
      <p:sp>
        <p:nvSpPr>
          <p:cNvPr id="26627" name="Rectangle 3"/>
          <p:cNvSpPr>
            <a:spLocks noGrp="1" noChangeArrowheads="1"/>
          </p:cNvSpPr>
          <p:nvPr>
            <p:ph type="body" sz="half" idx="1"/>
          </p:nvPr>
        </p:nvSpPr>
        <p:spPr>
          <a:xfrm>
            <a:off x="179388" y="1916113"/>
            <a:ext cx="4679950" cy="4114800"/>
          </a:xfrm>
        </p:spPr>
        <p:txBody>
          <a:bodyPr/>
          <a:lstStyle/>
          <a:p>
            <a:pPr eaLnBrk="1" hangingPunct="1">
              <a:buFont typeface="Wingdings" pitchFamily="2" charset="2"/>
              <a:buNone/>
            </a:pPr>
            <a:r>
              <a:rPr lang="zh-CN" altLang="en-US" smtClean="0"/>
              <a:t>一、韧皮部中运输的物质</a:t>
            </a:r>
          </a:p>
          <a:p>
            <a:pPr eaLnBrk="1" hangingPunct="1">
              <a:buFont typeface="Wingdings" pitchFamily="2" charset="2"/>
              <a:buNone/>
            </a:pPr>
            <a:r>
              <a:rPr lang="zh-CN" altLang="en-US" sz="2800" smtClean="0"/>
              <a:t>        </a:t>
            </a:r>
          </a:p>
          <a:p>
            <a:pPr eaLnBrk="1" hangingPunct="1">
              <a:buFont typeface="Wingdings" pitchFamily="2" charset="2"/>
              <a:buNone/>
            </a:pPr>
            <a:r>
              <a:rPr lang="zh-CN" altLang="en-US" sz="2800" smtClean="0"/>
              <a:t>        干物质含量占</a:t>
            </a:r>
            <a:r>
              <a:rPr lang="en-US" altLang="zh-CN" sz="2800" smtClean="0"/>
              <a:t>10-25%</a:t>
            </a:r>
            <a:r>
              <a:rPr lang="zh-CN" altLang="en-US" sz="2800" smtClean="0"/>
              <a:t>。</a:t>
            </a:r>
          </a:p>
          <a:p>
            <a:pPr eaLnBrk="1" hangingPunct="1"/>
            <a:endParaRPr lang="zh-CN" altLang="en-US" sz="2800" smtClean="0">
              <a:solidFill>
                <a:schemeClr val="folHlink"/>
              </a:solidFill>
              <a:ea typeface="隶书" pitchFamily="49" charset="-122"/>
            </a:endParaRPr>
          </a:p>
          <a:p>
            <a:pPr eaLnBrk="1" hangingPunct="1"/>
            <a:endParaRPr lang="en-US" altLang="zh-CN" sz="2800" smtClean="0">
              <a:solidFill>
                <a:schemeClr val="folHlink"/>
              </a:solidFill>
              <a:ea typeface="隶书" pitchFamily="49" charset="-122"/>
            </a:endParaRPr>
          </a:p>
        </p:txBody>
      </p:sp>
      <p:pic>
        <p:nvPicPr>
          <p:cNvPr id="26628" name="Picture 5" descr="b6-1"/>
          <p:cNvPicPr>
            <a:picLocks noChangeAspect="1" noChangeArrowheads="1"/>
          </p:cNvPicPr>
          <p:nvPr>
            <p:ph sz="half" idx="2"/>
          </p:nvPr>
        </p:nvPicPr>
        <p:blipFill>
          <a:blip r:embed="rId2"/>
          <a:srcRect/>
          <a:stretch>
            <a:fillRect/>
          </a:stretch>
        </p:blipFill>
        <p:spPr>
          <a:xfrm>
            <a:off x="5003800" y="1341438"/>
            <a:ext cx="3668713" cy="5114925"/>
          </a:xfrm>
          <a:solidFill>
            <a:srgbClr val="00CC99"/>
          </a:solidFill>
          <a:ln w="76200" cmpd="tri" algn="ctr">
            <a:solidFill>
              <a:srgbClr val="FF0000"/>
            </a:solid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Rectangle 7"/>
          <p:cNvSpPr>
            <a:spLocks noGrp="1" noChangeArrowheads="1"/>
          </p:cNvSpPr>
          <p:nvPr>
            <p:ph type="title"/>
          </p:nvPr>
        </p:nvSpPr>
        <p:spPr>
          <a:xfrm>
            <a:off x="611188" y="333375"/>
            <a:ext cx="7772400" cy="658813"/>
          </a:xfrm>
        </p:spPr>
        <p:txBody>
          <a:bodyPr/>
          <a:lstStyle/>
          <a:p>
            <a:pPr algn="l" eaLnBrk="1" hangingPunct="1">
              <a:defRPr/>
            </a:pPr>
            <a:r>
              <a:rPr lang="zh-CN" altLang="en-US" sz="3200" smtClean="0">
                <a:solidFill>
                  <a:schemeClr val="tx1"/>
                </a:solidFill>
              </a:rPr>
              <a:t>韧皮部运输物质的主要形式</a:t>
            </a:r>
          </a:p>
        </p:txBody>
      </p:sp>
      <p:sp>
        <p:nvSpPr>
          <p:cNvPr id="73731" name="Rectangle 3"/>
          <p:cNvSpPr>
            <a:spLocks noGrp="1" noChangeArrowheads="1"/>
          </p:cNvSpPr>
          <p:nvPr>
            <p:ph type="body" sz="half" idx="2"/>
          </p:nvPr>
        </p:nvSpPr>
        <p:spPr>
          <a:xfrm>
            <a:off x="755650" y="3789363"/>
            <a:ext cx="7772400" cy="2808287"/>
          </a:xfrm>
        </p:spPr>
        <p:txBody>
          <a:bodyPr/>
          <a:lstStyle/>
          <a:p>
            <a:pPr eaLnBrk="1" hangingPunct="1">
              <a:lnSpc>
                <a:spcPct val="90000"/>
              </a:lnSpc>
              <a:buFont typeface="Wingdings" pitchFamily="2" charset="2"/>
              <a:buNone/>
              <a:defRPr/>
            </a:pPr>
            <a:r>
              <a:rPr lang="zh-CN" altLang="en-US" sz="2400" b="1" smtClean="0">
                <a:solidFill>
                  <a:schemeClr val="folHlink"/>
                </a:solidFill>
                <a:ea typeface="隶书" pitchFamily="49" charset="-122"/>
              </a:rPr>
              <a:t>蔗糖是韧皮部运输物质的主要形式。</a:t>
            </a:r>
          </a:p>
          <a:p>
            <a:pPr eaLnBrk="1" hangingPunct="1">
              <a:lnSpc>
                <a:spcPct val="90000"/>
              </a:lnSpc>
              <a:buFont typeface="Wingdings" pitchFamily="2" charset="2"/>
              <a:buNone/>
              <a:defRPr/>
            </a:pPr>
            <a:r>
              <a:rPr lang="zh-CN" altLang="en-US" sz="2400" b="1" smtClean="0">
                <a:solidFill>
                  <a:schemeClr val="folHlink"/>
                </a:solidFill>
                <a:ea typeface="隶书" pitchFamily="49" charset="-122"/>
              </a:rPr>
              <a:t>原因：</a:t>
            </a:r>
          </a:p>
          <a:p>
            <a:pPr eaLnBrk="1" hangingPunct="1">
              <a:lnSpc>
                <a:spcPct val="90000"/>
              </a:lnSpc>
              <a:buFont typeface="Wingdings" pitchFamily="2" charset="2"/>
              <a:buNone/>
              <a:defRPr/>
            </a:pPr>
            <a:r>
              <a:rPr lang="en-US" altLang="zh-CN" sz="2400" b="1" smtClean="0">
                <a:solidFill>
                  <a:schemeClr val="folHlink"/>
                </a:solidFill>
                <a:ea typeface="隶书" pitchFamily="49" charset="-122"/>
              </a:rPr>
              <a:t>1</a:t>
            </a:r>
            <a:r>
              <a:rPr lang="zh-CN" altLang="en-US" sz="2400" b="1" smtClean="0">
                <a:solidFill>
                  <a:schemeClr val="folHlink"/>
                </a:solidFill>
                <a:ea typeface="隶书" pitchFamily="49" charset="-122"/>
              </a:rPr>
              <a:t>、</a:t>
            </a:r>
            <a:r>
              <a:rPr lang="zh-CN" altLang="en-US" sz="2400" b="1" smtClean="0">
                <a:solidFill>
                  <a:srgbClr val="FFFF00"/>
                </a:solidFill>
                <a:effectLst>
                  <a:outerShdw blurRad="38100" dist="38100" dir="2700000" algn="tl">
                    <a:srgbClr val="000000"/>
                  </a:outerShdw>
                </a:effectLst>
                <a:latin typeface="隶书" pitchFamily="49" charset="-122"/>
                <a:ea typeface="隶书" pitchFamily="49" charset="-122"/>
              </a:rPr>
              <a:t>溶解度很高</a:t>
            </a:r>
            <a:r>
              <a:rPr lang="en-US" altLang="zh-CN" sz="2400" b="1" smtClean="0">
                <a:solidFill>
                  <a:srgbClr val="FFFF00"/>
                </a:solidFill>
                <a:effectLst>
                  <a:outerShdw blurRad="38100" dist="38100" dir="2700000" algn="tl">
                    <a:srgbClr val="000000"/>
                  </a:outerShdw>
                </a:effectLst>
                <a:latin typeface="隶书" pitchFamily="49" charset="-122"/>
                <a:ea typeface="隶书" pitchFamily="49" charset="-122"/>
              </a:rPr>
              <a:t>(0℃</a:t>
            </a:r>
            <a:r>
              <a:rPr lang="zh-CN" altLang="en-US" sz="2400" b="1" smtClean="0">
                <a:solidFill>
                  <a:srgbClr val="FFFF00"/>
                </a:solidFill>
                <a:effectLst>
                  <a:outerShdw blurRad="38100" dist="38100" dir="2700000" algn="tl">
                    <a:srgbClr val="000000"/>
                  </a:outerShdw>
                </a:effectLst>
                <a:latin typeface="隶书" pitchFamily="49" charset="-122"/>
                <a:ea typeface="隶书" pitchFamily="49" charset="-122"/>
              </a:rPr>
              <a:t>时，</a:t>
            </a:r>
            <a:r>
              <a:rPr lang="en-US" altLang="zh-CN" sz="2400" b="1" smtClean="0">
                <a:solidFill>
                  <a:srgbClr val="FFFF00"/>
                </a:solidFill>
                <a:effectLst>
                  <a:outerShdw blurRad="38100" dist="38100" dir="2700000" algn="tl">
                    <a:srgbClr val="000000"/>
                  </a:outerShdw>
                </a:effectLst>
                <a:latin typeface="隶书" pitchFamily="49" charset="-122"/>
                <a:ea typeface="隶书" pitchFamily="49" charset="-122"/>
              </a:rPr>
              <a:t>179g / 100ml</a:t>
            </a:r>
            <a:r>
              <a:rPr lang="zh-CN" altLang="en-US" sz="2400" b="1" smtClean="0">
                <a:solidFill>
                  <a:srgbClr val="FFFF00"/>
                </a:solidFill>
                <a:effectLst>
                  <a:outerShdw blurRad="38100" dist="38100" dir="2700000" algn="tl">
                    <a:srgbClr val="000000"/>
                  </a:outerShdw>
                </a:effectLst>
                <a:latin typeface="隶书" pitchFamily="49" charset="-122"/>
                <a:ea typeface="隶书" pitchFamily="49" charset="-122"/>
              </a:rPr>
              <a:t>水</a:t>
            </a:r>
            <a:r>
              <a:rPr lang="en-US" altLang="zh-CN" sz="2400" b="1" smtClean="0">
                <a:solidFill>
                  <a:srgbClr val="FFFF00"/>
                </a:solidFill>
                <a:effectLst>
                  <a:outerShdw blurRad="38100" dist="38100" dir="2700000" algn="tl">
                    <a:srgbClr val="000000"/>
                  </a:outerShdw>
                </a:effectLst>
                <a:latin typeface="隶书" pitchFamily="49" charset="-122"/>
                <a:ea typeface="隶书" pitchFamily="49" charset="-122"/>
              </a:rPr>
              <a:t>)</a:t>
            </a:r>
            <a:r>
              <a:rPr lang="zh-CN" altLang="en-US" sz="2400" b="1" smtClean="0">
                <a:solidFill>
                  <a:srgbClr val="FFFF00"/>
                </a:solidFill>
                <a:effectLst>
                  <a:outerShdw blurRad="38100" dist="38100" dir="2700000" algn="tl">
                    <a:srgbClr val="000000"/>
                  </a:outerShdw>
                </a:effectLst>
                <a:latin typeface="隶书" pitchFamily="49" charset="-122"/>
                <a:ea typeface="隶书" pitchFamily="49" charset="-122"/>
              </a:rPr>
              <a:t>。</a:t>
            </a:r>
          </a:p>
          <a:p>
            <a:pPr eaLnBrk="1" hangingPunct="1">
              <a:lnSpc>
                <a:spcPct val="90000"/>
              </a:lnSpc>
              <a:buFont typeface="Wingdings" pitchFamily="2" charset="2"/>
              <a:buNone/>
              <a:defRPr/>
            </a:pPr>
            <a:r>
              <a:rPr lang="en-US" altLang="zh-CN" sz="2400" b="1" smtClean="0">
                <a:solidFill>
                  <a:schemeClr val="folHlink"/>
                </a:solidFill>
                <a:ea typeface="隶书" pitchFamily="49" charset="-122"/>
              </a:rPr>
              <a:t>2</a:t>
            </a:r>
            <a:r>
              <a:rPr lang="zh-CN" altLang="en-US" sz="2400" b="1" smtClean="0">
                <a:solidFill>
                  <a:schemeClr val="folHlink"/>
                </a:solidFill>
                <a:ea typeface="隶书" pitchFamily="49" charset="-122"/>
              </a:rPr>
              <a:t>、蔗糖是非还原性糖，化学性质较为稳定。</a:t>
            </a:r>
          </a:p>
          <a:p>
            <a:pPr eaLnBrk="1" hangingPunct="1">
              <a:lnSpc>
                <a:spcPct val="90000"/>
              </a:lnSpc>
              <a:buFont typeface="Wingdings" pitchFamily="2" charset="2"/>
              <a:buNone/>
              <a:defRPr/>
            </a:pPr>
            <a:r>
              <a:rPr lang="en-US" altLang="zh-CN" sz="2400" b="1" smtClean="0">
                <a:solidFill>
                  <a:schemeClr val="folHlink"/>
                </a:solidFill>
                <a:ea typeface="隶书" pitchFamily="49" charset="-122"/>
              </a:rPr>
              <a:t>3</a:t>
            </a:r>
            <a:r>
              <a:rPr lang="zh-CN" altLang="en-US" sz="2400" b="1" smtClean="0">
                <a:solidFill>
                  <a:schemeClr val="folHlink"/>
                </a:solidFill>
                <a:ea typeface="隶书" pitchFamily="49" charset="-122"/>
              </a:rPr>
              <a:t>、蔗糖水解时能产生相对高的化学能。</a:t>
            </a:r>
            <a:endParaRPr lang="zh-CN" altLang="en-US" sz="2400" b="1" smtClean="0">
              <a:solidFill>
                <a:srgbClr val="FFFF00"/>
              </a:solidFill>
              <a:latin typeface="隶书" pitchFamily="49" charset="-122"/>
              <a:ea typeface="隶书" pitchFamily="49" charset="-122"/>
            </a:endParaRPr>
          </a:p>
          <a:p>
            <a:pPr eaLnBrk="1" hangingPunct="1">
              <a:lnSpc>
                <a:spcPct val="90000"/>
              </a:lnSpc>
              <a:buFont typeface="Wingdings" pitchFamily="2" charset="2"/>
              <a:buNone/>
              <a:defRPr/>
            </a:pPr>
            <a:r>
              <a:rPr lang="en-US" altLang="zh-CN" sz="2400" b="1" smtClean="0">
                <a:solidFill>
                  <a:schemeClr val="folHlink"/>
                </a:solidFill>
                <a:ea typeface="隶书" pitchFamily="49" charset="-122"/>
              </a:rPr>
              <a:t>4</a:t>
            </a:r>
            <a:r>
              <a:rPr lang="zh-CN" altLang="en-US" sz="2400" b="1" smtClean="0">
                <a:solidFill>
                  <a:schemeClr val="folHlink"/>
                </a:solidFill>
                <a:ea typeface="隶书" pitchFamily="49" charset="-122"/>
              </a:rPr>
              <a:t>、蔗糖是光合作用的主要产物，分子量小，移动性大， 较适合进行长距离的韧皮部运输。</a:t>
            </a:r>
          </a:p>
        </p:txBody>
      </p:sp>
      <p:pic>
        <p:nvPicPr>
          <p:cNvPr id="27652" name="Picture 9" descr="10"/>
          <p:cNvPicPr>
            <a:picLocks noChangeAspect="1" noChangeArrowheads="1"/>
          </p:cNvPicPr>
          <p:nvPr>
            <p:ph sz="half" idx="1"/>
          </p:nvPr>
        </p:nvPicPr>
        <p:blipFill>
          <a:blip r:embed="rId2"/>
          <a:srcRect l="2957" t="33333" r="43828" b="42877"/>
          <a:stretch>
            <a:fillRect/>
          </a:stretch>
        </p:blipFill>
        <p:spPr>
          <a:xfrm>
            <a:off x="1835150" y="1052513"/>
            <a:ext cx="5616575" cy="269081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blinds(horizontal)">
                                      <p:cBhvr>
                                        <p:cTn id="7" dur="500"/>
                                        <p:tgtEl>
                                          <p:spTgt spid="73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731">
                                            <p:txEl>
                                              <p:pRg st="1" end="1"/>
                                            </p:txEl>
                                          </p:spTgt>
                                        </p:tgtEl>
                                        <p:attrNameLst>
                                          <p:attrName>style.visibility</p:attrName>
                                        </p:attrNameLst>
                                      </p:cBhvr>
                                      <p:to>
                                        <p:strVal val="visible"/>
                                      </p:to>
                                    </p:set>
                                    <p:animEffect transition="in" filter="blinds(horizontal)">
                                      <p:cBhvr>
                                        <p:cTn id="12" dur="500"/>
                                        <p:tgtEl>
                                          <p:spTgt spid="737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731">
                                            <p:txEl>
                                              <p:pRg st="2" end="2"/>
                                            </p:txEl>
                                          </p:spTgt>
                                        </p:tgtEl>
                                        <p:attrNameLst>
                                          <p:attrName>style.visibility</p:attrName>
                                        </p:attrNameLst>
                                      </p:cBhvr>
                                      <p:to>
                                        <p:strVal val="visible"/>
                                      </p:to>
                                    </p:set>
                                    <p:animEffect transition="in" filter="blinds(horizontal)">
                                      <p:cBhvr>
                                        <p:cTn id="17" dur="500"/>
                                        <p:tgtEl>
                                          <p:spTgt spid="737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731">
                                            <p:txEl>
                                              <p:pRg st="3" end="3"/>
                                            </p:txEl>
                                          </p:spTgt>
                                        </p:tgtEl>
                                        <p:attrNameLst>
                                          <p:attrName>style.visibility</p:attrName>
                                        </p:attrNameLst>
                                      </p:cBhvr>
                                      <p:to>
                                        <p:strVal val="visible"/>
                                      </p:to>
                                    </p:set>
                                    <p:animEffect transition="in" filter="blinds(horizontal)">
                                      <p:cBhvr>
                                        <p:cTn id="22" dur="500"/>
                                        <p:tgtEl>
                                          <p:spTgt spid="737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3731">
                                            <p:txEl>
                                              <p:pRg st="4" end="4"/>
                                            </p:txEl>
                                          </p:spTgt>
                                        </p:tgtEl>
                                        <p:attrNameLst>
                                          <p:attrName>style.visibility</p:attrName>
                                        </p:attrNameLst>
                                      </p:cBhvr>
                                      <p:to>
                                        <p:strVal val="visible"/>
                                      </p:to>
                                    </p:set>
                                    <p:animEffect transition="in" filter="blinds(horizontal)">
                                      <p:cBhvr>
                                        <p:cTn id="27" dur="500"/>
                                        <p:tgtEl>
                                          <p:spTgt spid="737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731">
                                            <p:txEl>
                                              <p:pRg st="5" end="5"/>
                                            </p:txEl>
                                          </p:spTgt>
                                        </p:tgtEl>
                                        <p:attrNameLst>
                                          <p:attrName>style.visibility</p:attrName>
                                        </p:attrNameLst>
                                      </p:cBhvr>
                                      <p:to>
                                        <p:strVal val="visible"/>
                                      </p:to>
                                    </p:set>
                                    <p:animEffect transition="in" filter="blinds(horizontal)">
                                      <p:cBhvr>
                                        <p:cTn id="32" dur="500"/>
                                        <p:tgtEl>
                                          <p:spTgt spid="737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609600"/>
            <a:ext cx="7772400" cy="533400"/>
          </a:xfrm>
        </p:spPr>
        <p:txBody>
          <a:bodyPr/>
          <a:lstStyle/>
          <a:p>
            <a:pPr algn="l" eaLnBrk="1" hangingPunct="1">
              <a:defRPr/>
            </a:pPr>
            <a:r>
              <a:rPr lang="zh-CN" altLang="en-US" sz="3200" smtClean="0"/>
              <a:t>二、同化物运输的方向和速率</a:t>
            </a:r>
          </a:p>
        </p:txBody>
      </p:sp>
      <p:sp>
        <p:nvSpPr>
          <p:cNvPr id="25603" name="Rectangle 3"/>
          <p:cNvSpPr>
            <a:spLocks noGrp="1" noChangeArrowheads="1"/>
          </p:cNvSpPr>
          <p:nvPr>
            <p:ph type="body" idx="1"/>
          </p:nvPr>
        </p:nvSpPr>
        <p:spPr>
          <a:xfrm>
            <a:off x="323850" y="1371600"/>
            <a:ext cx="8134350" cy="4724400"/>
          </a:xfrm>
        </p:spPr>
        <p:txBody>
          <a:bodyPr/>
          <a:lstStyle/>
          <a:p>
            <a:pPr eaLnBrk="1" hangingPunct="1"/>
            <a:r>
              <a:rPr lang="zh-CN" altLang="en-US" sz="2800" b="1" smtClean="0"/>
              <a:t>同化物的运输方向</a:t>
            </a:r>
            <a:r>
              <a:rPr lang="en-US" altLang="zh-CN" sz="2800" b="1" smtClean="0"/>
              <a:t>:</a:t>
            </a:r>
            <a:r>
              <a:rPr lang="zh-CN" altLang="en-US" sz="2800" b="1" smtClean="0"/>
              <a:t>源</a:t>
            </a:r>
            <a:r>
              <a:rPr lang="zh-CN" altLang="en-US" sz="2800" b="1" smtClean="0">
                <a:latin typeface="宋体" pitchFamily="2" charset="-122"/>
              </a:rPr>
              <a:t>→</a:t>
            </a:r>
            <a:r>
              <a:rPr lang="zh-CN" altLang="en-US" sz="2800" b="1" smtClean="0"/>
              <a:t>库</a:t>
            </a:r>
          </a:p>
          <a:p>
            <a:pPr eaLnBrk="1" hangingPunct="1"/>
            <a:r>
              <a:rPr lang="zh-CN" altLang="en-US" sz="2800" b="1" smtClean="0"/>
              <a:t>韧皮部的同化物的运输是</a:t>
            </a:r>
            <a:r>
              <a:rPr lang="zh-CN" altLang="en-US" sz="2800" b="1" smtClean="0">
                <a:solidFill>
                  <a:schemeClr val="folHlink"/>
                </a:solidFill>
                <a:ea typeface="隶书" pitchFamily="49" charset="-122"/>
              </a:rPr>
              <a:t>双向运输</a:t>
            </a:r>
            <a:r>
              <a:rPr lang="zh-CN" altLang="en-US" sz="2800" b="1" smtClean="0"/>
              <a:t>。但对具体的筛管而言，同化物的运输方向只能是单向的。</a:t>
            </a:r>
          </a:p>
          <a:p>
            <a:pPr eaLnBrk="1" hangingPunct="1"/>
            <a:r>
              <a:rPr lang="zh-CN" altLang="en-US" sz="2800" b="1" smtClean="0"/>
              <a:t>同化物的运输速率</a:t>
            </a:r>
            <a:r>
              <a:rPr lang="en-US" altLang="zh-CN" sz="2800" b="1" smtClean="0"/>
              <a:t>: 0.2-2 m/h</a:t>
            </a:r>
            <a:r>
              <a:rPr lang="zh-CN" altLang="en-US" sz="2800" b="1" smtClean="0"/>
              <a:t>。</a:t>
            </a:r>
          </a:p>
          <a:p>
            <a:pPr eaLnBrk="1" hangingPunct="1"/>
            <a:r>
              <a:rPr lang="zh-CN" altLang="en-US" sz="2800" smtClean="0">
                <a:solidFill>
                  <a:schemeClr val="folHlink"/>
                </a:solidFill>
                <a:latin typeface="隶书" pitchFamily="49" charset="-122"/>
                <a:ea typeface="隶书" pitchFamily="49" charset="-122"/>
              </a:rPr>
              <a:t>质量运输速率（</a:t>
            </a:r>
            <a:r>
              <a:rPr lang="en-US" altLang="zh-CN" sz="2800" smtClean="0">
                <a:solidFill>
                  <a:schemeClr val="folHlink"/>
                </a:solidFill>
                <a:ea typeface="隶书" pitchFamily="49" charset="-122"/>
              </a:rPr>
              <a:t>Mass transfer rate, MTR</a:t>
            </a:r>
            <a:r>
              <a:rPr lang="zh-CN" altLang="en-US" sz="2800" smtClean="0">
                <a:solidFill>
                  <a:schemeClr val="folHlink"/>
                </a:solidFill>
                <a:latin typeface="隶书" pitchFamily="49" charset="-122"/>
                <a:ea typeface="隶书" pitchFamily="49" charset="-122"/>
              </a:rPr>
              <a:t>）：</a:t>
            </a:r>
            <a:r>
              <a:rPr lang="zh-CN" altLang="en-US" sz="2800" smtClean="0">
                <a:latin typeface="隶书" pitchFamily="49" charset="-122"/>
                <a:ea typeface="隶书" pitchFamily="49" charset="-122"/>
              </a:rPr>
              <a:t>单位时间单位韧皮部或筛管横切面所运转的</a:t>
            </a:r>
            <a:r>
              <a:rPr lang="zh-CN" altLang="en-US" sz="2800" smtClean="0">
                <a:solidFill>
                  <a:schemeClr val="folHlink"/>
                </a:solidFill>
                <a:latin typeface="隶书" pitchFamily="49" charset="-122"/>
                <a:ea typeface="隶书" pitchFamily="49" charset="-122"/>
              </a:rPr>
              <a:t>干物质</a:t>
            </a:r>
            <a:r>
              <a:rPr lang="zh-CN" altLang="en-US" sz="2800" smtClean="0">
                <a:latin typeface="隶书" pitchFamily="49" charset="-122"/>
                <a:ea typeface="隶书" pitchFamily="49" charset="-122"/>
              </a:rPr>
              <a:t>的量</a:t>
            </a:r>
            <a:r>
              <a:rPr lang="zh-CN" altLang="en-US" sz="2800" smtClean="0">
                <a:solidFill>
                  <a:schemeClr val="folHlink"/>
                </a:solidFill>
                <a:latin typeface="隶书" pitchFamily="49" charset="-122"/>
                <a:ea typeface="隶书" pitchFamily="49" charset="-122"/>
              </a:rPr>
              <a:t>。</a:t>
            </a:r>
          </a:p>
          <a:p>
            <a:pPr eaLnBrk="1" hangingPunct="1"/>
            <a:r>
              <a:rPr lang="zh-CN" altLang="en-US" sz="2800" smtClean="0">
                <a:solidFill>
                  <a:schemeClr val="folHlink"/>
                </a:solidFill>
                <a:latin typeface="隶书" pitchFamily="49" charset="-122"/>
                <a:ea typeface="隶书" pitchFamily="49" charset="-122"/>
              </a:rPr>
              <a:t>质量运输速率（</a:t>
            </a:r>
            <a:r>
              <a:rPr lang="en-US" altLang="zh-CN" sz="2800" smtClean="0">
                <a:solidFill>
                  <a:schemeClr val="folHlink"/>
                </a:solidFill>
                <a:latin typeface="隶书" pitchFamily="49" charset="-122"/>
                <a:ea typeface="隶书" pitchFamily="49" charset="-122"/>
              </a:rPr>
              <a:t>g</a:t>
            </a:r>
            <a:r>
              <a:rPr lang="en-US" altLang="zh-CN" sz="2800" smtClean="0">
                <a:solidFill>
                  <a:schemeClr val="folHlink"/>
                </a:solidFill>
                <a:ea typeface="隶书" pitchFamily="49" charset="-122"/>
              </a:rPr>
              <a:t>•</a:t>
            </a:r>
            <a:r>
              <a:rPr lang="en-US" altLang="zh-CN" sz="2800" smtClean="0">
                <a:solidFill>
                  <a:schemeClr val="folHlink"/>
                </a:solidFill>
                <a:latin typeface="隶书" pitchFamily="49" charset="-122"/>
                <a:ea typeface="隶书" pitchFamily="49" charset="-122"/>
              </a:rPr>
              <a:t>cm</a:t>
            </a:r>
            <a:r>
              <a:rPr lang="en-US" altLang="zh-CN" sz="2800" baseline="30000" smtClean="0">
                <a:solidFill>
                  <a:schemeClr val="folHlink"/>
                </a:solidFill>
                <a:latin typeface="隶书" pitchFamily="49" charset="-122"/>
                <a:ea typeface="隶书" pitchFamily="49" charset="-122"/>
              </a:rPr>
              <a:t>-2</a:t>
            </a:r>
            <a:r>
              <a:rPr lang="en-US" altLang="zh-CN" sz="2800" smtClean="0">
                <a:solidFill>
                  <a:schemeClr val="folHlink"/>
                </a:solidFill>
                <a:ea typeface="隶书" pitchFamily="49" charset="-122"/>
              </a:rPr>
              <a:t>•</a:t>
            </a:r>
            <a:r>
              <a:rPr lang="en-US" altLang="zh-CN" sz="2800" smtClean="0">
                <a:solidFill>
                  <a:schemeClr val="folHlink"/>
                </a:solidFill>
                <a:latin typeface="隶书" pitchFamily="49" charset="-122"/>
                <a:ea typeface="隶书" pitchFamily="49" charset="-122"/>
              </a:rPr>
              <a:t>h</a:t>
            </a:r>
            <a:r>
              <a:rPr lang="en-US" altLang="zh-CN" sz="2800" baseline="30000" smtClean="0">
                <a:solidFill>
                  <a:schemeClr val="folHlink"/>
                </a:solidFill>
                <a:latin typeface="隶书" pitchFamily="49" charset="-122"/>
                <a:ea typeface="隶书" pitchFamily="49" charset="-122"/>
              </a:rPr>
              <a:t>-1</a:t>
            </a:r>
            <a:r>
              <a:rPr lang="zh-CN" altLang="en-US" sz="2800" smtClean="0">
                <a:solidFill>
                  <a:schemeClr val="folHlink"/>
                </a:solidFill>
                <a:latin typeface="隶书" pitchFamily="49" charset="-122"/>
                <a:ea typeface="隶书" pitchFamily="49" charset="-122"/>
              </a:rPr>
              <a:t>）</a:t>
            </a:r>
            <a:r>
              <a:rPr lang="en-US" altLang="zh-CN" sz="2800" smtClean="0">
                <a:solidFill>
                  <a:schemeClr val="folHlink"/>
                </a:solidFill>
                <a:latin typeface="隶书" pitchFamily="49" charset="-122"/>
                <a:ea typeface="隶书" pitchFamily="49" charset="-122"/>
              </a:rPr>
              <a:t>=</a:t>
            </a:r>
            <a:r>
              <a:rPr lang="zh-CN" altLang="en-US" sz="2800" smtClean="0">
                <a:solidFill>
                  <a:schemeClr val="folHlink"/>
                </a:solidFill>
                <a:latin typeface="隶书" pitchFamily="49" charset="-122"/>
                <a:ea typeface="隶书" pitchFamily="49" charset="-122"/>
              </a:rPr>
              <a:t>运转干物质的量</a:t>
            </a:r>
            <a:r>
              <a:rPr lang="en-US" altLang="zh-CN" sz="2800" smtClean="0">
                <a:solidFill>
                  <a:schemeClr val="folHlink"/>
                </a:solidFill>
                <a:latin typeface="隶书" pitchFamily="49" charset="-122"/>
                <a:ea typeface="隶书" pitchFamily="49" charset="-122"/>
              </a:rPr>
              <a:t>/</a:t>
            </a:r>
            <a:r>
              <a:rPr lang="zh-CN" altLang="en-US" sz="2800" smtClean="0">
                <a:solidFill>
                  <a:schemeClr val="folHlink"/>
                </a:solidFill>
                <a:latin typeface="隶书" pitchFamily="49" charset="-122"/>
                <a:ea typeface="隶书" pitchFamily="49" charset="-122"/>
              </a:rPr>
              <a:t>（韧皮部或筛管横切面积</a:t>
            </a:r>
            <a:r>
              <a:rPr lang="en-US" altLang="zh-CN" sz="2800" smtClean="0">
                <a:solidFill>
                  <a:schemeClr val="folHlink"/>
                </a:solidFill>
                <a:latin typeface="隶书" pitchFamily="49" charset="-122"/>
                <a:ea typeface="隶书" pitchFamily="49" charset="-122"/>
              </a:rPr>
              <a:t>×</a:t>
            </a:r>
            <a:r>
              <a:rPr lang="zh-CN" altLang="en-US" sz="2800" smtClean="0">
                <a:solidFill>
                  <a:schemeClr val="folHlink"/>
                </a:solidFill>
                <a:latin typeface="隶书" pitchFamily="49" charset="-122"/>
                <a:ea typeface="隶书" pitchFamily="49" charset="-122"/>
              </a:rPr>
              <a:t>时间</a:t>
            </a:r>
            <a:r>
              <a:rPr lang="en-US" altLang="zh-CN" sz="2800" smtClean="0">
                <a:solidFill>
                  <a:schemeClr val="folHlink"/>
                </a:solidFill>
                <a:latin typeface="隶书" pitchFamily="49" charset="-122"/>
                <a:ea typeface="隶书" pitchFamily="49" charset="-122"/>
              </a:rPr>
              <a:t>)=</a:t>
            </a:r>
            <a:r>
              <a:rPr lang="zh-CN" altLang="en-US" sz="2800" smtClean="0">
                <a:solidFill>
                  <a:schemeClr val="folHlink"/>
                </a:solidFill>
                <a:latin typeface="隶书" pitchFamily="49" charset="-122"/>
                <a:ea typeface="隶书" pitchFamily="49" charset="-122"/>
              </a:rPr>
              <a:t>运转物浓度</a:t>
            </a:r>
            <a:r>
              <a:rPr lang="en-US" altLang="zh-CN" sz="2800" smtClean="0">
                <a:solidFill>
                  <a:schemeClr val="folHlink"/>
                </a:solidFill>
                <a:latin typeface="隶书" pitchFamily="49" charset="-122"/>
                <a:ea typeface="隶书" pitchFamily="49" charset="-122"/>
              </a:rPr>
              <a:t>×</a:t>
            </a:r>
            <a:r>
              <a:rPr lang="zh-CN" altLang="en-US" sz="2800" smtClean="0">
                <a:solidFill>
                  <a:schemeClr val="folHlink"/>
                </a:solidFill>
                <a:latin typeface="隶书" pitchFamily="49" charset="-122"/>
                <a:ea typeface="隶书" pitchFamily="49" charset="-122"/>
              </a:rPr>
              <a:t>运输速度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2" dur="500"/>
                                        <p:tgtEl>
                                          <p:spTgt spid="25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7" dur="500"/>
                                        <p:tgtEl>
                                          <p:spTgt spid="25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22" dur="500"/>
                                        <p:tgtEl>
                                          <p:spTgt spid="25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blinds(horizontal)">
                                      <p:cBhvr>
                                        <p:cTn id="27" dur="500"/>
                                        <p:tgtEl>
                                          <p:spTgt spid="25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flipV="1">
            <a:off x="533400" y="-762000"/>
            <a:ext cx="7772400" cy="190500"/>
          </a:xfrm>
        </p:spPr>
        <p:txBody>
          <a:bodyPr/>
          <a:lstStyle/>
          <a:p>
            <a:pPr eaLnBrk="1" hangingPunct="1">
              <a:defRPr/>
            </a:pPr>
            <a:endParaRPr lang="zh-CN" altLang="zh-CN" smtClean="0"/>
          </a:p>
        </p:txBody>
      </p:sp>
      <p:sp>
        <p:nvSpPr>
          <p:cNvPr id="26627" name="Rectangle 3"/>
          <p:cNvSpPr>
            <a:spLocks noGrp="1" noChangeArrowheads="1"/>
          </p:cNvSpPr>
          <p:nvPr>
            <p:ph type="body" idx="1"/>
          </p:nvPr>
        </p:nvSpPr>
        <p:spPr>
          <a:xfrm>
            <a:off x="685800" y="1295400"/>
            <a:ext cx="7772400" cy="4800600"/>
          </a:xfrm>
        </p:spPr>
        <p:txBody>
          <a:bodyPr/>
          <a:lstStyle/>
          <a:p>
            <a:pPr eaLnBrk="1" hangingPunct="1">
              <a:buFont typeface="Wingdings" pitchFamily="2" charset="2"/>
              <a:buNone/>
            </a:pPr>
            <a:r>
              <a:rPr lang="en-US" altLang="zh-CN" smtClean="0"/>
              <a:t>   </a:t>
            </a:r>
            <a:r>
              <a:rPr lang="zh-CN" altLang="en-US" smtClean="0"/>
              <a:t>例：马铃薯块茎与植株地上部由韧皮部横切面为</a:t>
            </a:r>
            <a:r>
              <a:rPr lang="en-US" altLang="zh-CN" smtClean="0"/>
              <a:t>0.004cm</a:t>
            </a:r>
            <a:r>
              <a:rPr lang="en-US" altLang="zh-CN" baseline="30000" smtClean="0"/>
              <a:t>2</a:t>
            </a:r>
            <a:r>
              <a:rPr lang="zh-CN" altLang="en-US" smtClean="0"/>
              <a:t>的地下蔓相连</a:t>
            </a:r>
            <a:r>
              <a:rPr lang="en-US" altLang="zh-CN" smtClean="0"/>
              <a:t>,</a:t>
            </a:r>
            <a:r>
              <a:rPr lang="zh-CN" altLang="en-US" smtClean="0"/>
              <a:t>块茎在</a:t>
            </a:r>
            <a:r>
              <a:rPr lang="en-US" altLang="zh-CN" smtClean="0"/>
              <a:t>50</a:t>
            </a:r>
            <a:r>
              <a:rPr lang="zh-CN" altLang="en-US" smtClean="0"/>
              <a:t>天内增重</a:t>
            </a:r>
            <a:r>
              <a:rPr lang="en-US" altLang="zh-CN" smtClean="0"/>
              <a:t>230</a:t>
            </a:r>
            <a:r>
              <a:rPr lang="zh-CN" altLang="en-US" smtClean="0"/>
              <a:t>克</a:t>
            </a:r>
            <a:r>
              <a:rPr lang="en-US" altLang="zh-CN" smtClean="0"/>
              <a:t>,</a:t>
            </a:r>
            <a:r>
              <a:rPr lang="zh-CN" altLang="en-US" smtClean="0"/>
              <a:t>块茎含水量为</a:t>
            </a:r>
            <a:r>
              <a:rPr lang="en-US" altLang="zh-CN" smtClean="0"/>
              <a:t>75%,</a:t>
            </a:r>
            <a:r>
              <a:rPr lang="zh-CN" altLang="en-US" smtClean="0"/>
              <a:t>则此马铃薯同化物运输的</a:t>
            </a:r>
            <a:r>
              <a:rPr lang="zh-CN" altLang="en-US" smtClean="0">
                <a:solidFill>
                  <a:schemeClr val="folHlink"/>
                </a:solidFill>
                <a:latin typeface="宋体" pitchFamily="2" charset="-122"/>
              </a:rPr>
              <a:t>质量运输速率</a:t>
            </a:r>
            <a:r>
              <a:rPr lang="zh-CN" altLang="en-US" smtClean="0"/>
              <a:t>为</a:t>
            </a:r>
          </a:p>
          <a:p>
            <a:pPr eaLnBrk="1" hangingPunct="1">
              <a:buFont typeface="Wingdings" pitchFamily="2" charset="2"/>
              <a:buNone/>
            </a:pPr>
            <a:r>
              <a:rPr lang="zh-CN" altLang="en-US" smtClean="0"/>
              <a:t>   </a:t>
            </a:r>
          </a:p>
          <a:p>
            <a:pPr eaLnBrk="1" hangingPunct="1">
              <a:buFont typeface="Wingdings" pitchFamily="2" charset="2"/>
              <a:buNone/>
            </a:pPr>
            <a:r>
              <a:rPr lang="zh-CN" altLang="en-US" sz="2800" smtClean="0">
                <a:solidFill>
                  <a:schemeClr val="folHlink"/>
                </a:solidFill>
                <a:latin typeface="隶书" pitchFamily="49" charset="-122"/>
                <a:ea typeface="隶书" pitchFamily="49" charset="-122"/>
              </a:rPr>
              <a:t>      </a:t>
            </a:r>
            <a:r>
              <a:rPr lang="en-US" altLang="zh-CN" sz="2800" smtClean="0">
                <a:solidFill>
                  <a:schemeClr val="folHlink"/>
                </a:solidFill>
                <a:latin typeface="隶书" pitchFamily="49" charset="-122"/>
                <a:ea typeface="隶书" pitchFamily="49" charset="-122"/>
              </a:rPr>
              <a:t>MTR</a:t>
            </a:r>
            <a:r>
              <a:rPr lang="en-US" altLang="zh-CN" sz="2800" smtClean="0">
                <a:solidFill>
                  <a:srgbClr val="FFFF00"/>
                </a:solidFill>
              </a:rPr>
              <a:t>=230</a:t>
            </a:r>
            <a:r>
              <a:rPr lang="en-US" altLang="zh-CN" sz="2800" smtClean="0">
                <a:solidFill>
                  <a:srgbClr val="FFFF00"/>
                </a:solidFill>
                <a:cs typeface="Times New Roman" pitchFamily="18" charset="0"/>
              </a:rPr>
              <a:t>×(1-75%)/(0.004 ×24 ×50)</a:t>
            </a:r>
          </a:p>
          <a:p>
            <a:pPr eaLnBrk="1" hangingPunct="1">
              <a:buFont typeface="Wingdings" pitchFamily="2" charset="2"/>
              <a:buNone/>
            </a:pPr>
            <a:r>
              <a:rPr lang="en-US" altLang="zh-CN" sz="2800" smtClean="0">
                <a:solidFill>
                  <a:srgbClr val="FFFF00"/>
                </a:solidFill>
                <a:cs typeface="Times New Roman" pitchFamily="18" charset="0"/>
              </a:rPr>
              <a:t>                  =12( </a:t>
            </a:r>
            <a:r>
              <a:rPr lang="en-US" altLang="zh-CN" sz="2800" smtClean="0">
                <a:solidFill>
                  <a:srgbClr val="FFFF00"/>
                </a:solidFill>
              </a:rPr>
              <a:t>g</a:t>
            </a:r>
            <a:r>
              <a:rPr lang="en-US" altLang="zh-CN" sz="2800" smtClean="0">
                <a:solidFill>
                  <a:srgbClr val="FFFF00"/>
                </a:solidFill>
                <a:cs typeface="Times New Roman" pitchFamily="18" charset="0"/>
              </a:rPr>
              <a:t>•cm</a:t>
            </a:r>
            <a:r>
              <a:rPr lang="en-US" altLang="zh-CN" sz="2800" baseline="30000" smtClean="0">
                <a:solidFill>
                  <a:srgbClr val="FFFF00"/>
                </a:solidFill>
                <a:cs typeface="Times New Roman" pitchFamily="18" charset="0"/>
              </a:rPr>
              <a:t>-2</a:t>
            </a:r>
            <a:r>
              <a:rPr lang="en-US" altLang="zh-CN" sz="2800" smtClean="0">
                <a:solidFill>
                  <a:srgbClr val="FFFF00"/>
                </a:solidFill>
                <a:cs typeface="Times New Roman" pitchFamily="18" charset="0"/>
              </a:rPr>
              <a:t>•h</a:t>
            </a:r>
            <a:r>
              <a:rPr lang="en-US" altLang="zh-CN" sz="2800" baseline="30000" smtClean="0">
                <a:solidFill>
                  <a:srgbClr val="FFFF00"/>
                </a:solidFill>
                <a:cs typeface="Times New Roman" pitchFamily="18" charset="0"/>
              </a:rPr>
              <a:t>-1</a:t>
            </a:r>
            <a:r>
              <a:rPr lang="zh-CN" altLang="en-US" sz="2800" smtClean="0">
                <a:solidFill>
                  <a:srgbClr val="FFFF00"/>
                </a:solidFill>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blinds(horizontal)">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blinds(horizontal)">
                                      <p:cBhvr>
                                        <p:cTn id="12" dur="500"/>
                                        <p:tgtEl>
                                          <p:spTgt spid="266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animEffect transition="in" filter="blinds(horizontal)">
                                      <p:cBhvr>
                                        <p:cTn id="17"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l" eaLnBrk="1" hangingPunct="1">
              <a:defRPr/>
            </a:pPr>
            <a:r>
              <a:rPr lang="zh-CN" altLang="en-US" b="1" smtClean="0"/>
              <a:t>第三节 韧皮部运输的机理</a:t>
            </a:r>
            <a:endParaRPr lang="zh-CN" altLang="en-US" smtClean="0"/>
          </a:p>
        </p:txBody>
      </p:sp>
      <p:sp>
        <p:nvSpPr>
          <p:cNvPr id="30723" name="Rectangle 3"/>
          <p:cNvSpPr>
            <a:spLocks noGrp="1" noChangeArrowheads="1"/>
          </p:cNvSpPr>
          <p:nvPr>
            <p:ph type="body" idx="1"/>
          </p:nvPr>
        </p:nvSpPr>
        <p:spPr/>
        <p:txBody>
          <a:bodyPr/>
          <a:lstStyle/>
          <a:p>
            <a:pPr eaLnBrk="1" hangingPunct="1">
              <a:buFont typeface="Wingdings" pitchFamily="2" charset="2"/>
              <a:buNone/>
            </a:pPr>
            <a:r>
              <a:rPr lang="zh-CN" altLang="en-US" sz="4000" smtClean="0"/>
              <a:t>一、韧皮部装载</a:t>
            </a:r>
            <a:endParaRPr lang="zh-CN" altLang="en-US" sz="4000" smtClean="0">
              <a:solidFill>
                <a:schemeClr val="folHlink"/>
              </a:solidFill>
              <a:ea typeface="隶书" pitchFamily="49" charset="-122"/>
            </a:endParaRPr>
          </a:p>
          <a:p>
            <a:pPr algn="just" eaLnBrk="1" hangingPunct="1">
              <a:buFont typeface="Wingdings" pitchFamily="2" charset="2"/>
              <a:buNone/>
            </a:pPr>
            <a:r>
              <a:rPr lang="zh-CN" altLang="en-US" smtClean="0">
                <a:solidFill>
                  <a:schemeClr val="folHlink"/>
                </a:solidFill>
                <a:ea typeface="隶书" pitchFamily="49" charset="-122"/>
              </a:rPr>
              <a:t>   </a:t>
            </a:r>
            <a:r>
              <a:rPr lang="zh-CN" altLang="en-US" sz="3600" smtClean="0">
                <a:solidFill>
                  <a:schemeClr val="folHlink"/>
                </a:solidFill>
                <a:ea typeface="隶书" pitchFamily="49" charset="-122"/>
              </a:rPr>
              <a:t>韧皮部装载：</a:t>
            </a:r>
            <a:r>
              <a:rPr lang="zh-CN" altLang="en-US" sz="3600" smtClean="0">
                <a:ea typeface="隶书" pitchFamily="49" charset="-122"/>
              </a:rPr>
              <a:t>同化物从合成部位通过共质体或质外体胞间运输，进入伴胞和筛管的过程。</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10"/>
          <p:cNvPicPr>
            <a:picLocks noChangeAspect="1" noChangeArrowheads="1"/>
          </p:cNvPicPr>
          <p:nvPr/>
        </p:nvPicPr>
        <p:blipFill>
          <a:blip r:embed="rId2"/>
          <a:srcRect r="4118"/>
          <a:stretch>
            <a:fillRect/>
          </a:stretch>
        </p:blipFill>
        <p:spPr bwMode="auto">
          <a:xfrm>
            <a:off x="3276600" y="1412875"/>
            <a:ext cx="5472113" cy="3841750"/>
          </a:xfrm>
          <a:prstGeom prst="rect">
            <a:avLst/>
          </a:prstGeom>
          <a:solidFill>
            <a:srgbClr val="00CC99"/>
          </a:solidFill>
          <a:ln w="76200" cmpd="tri" algn="ctr">
            <a:solidFill>
              <a:srgbClr val="FF0000"/>
            </a:solidFill>
            <a:miter lim="800000"/>
            <a:headEnd/>
            <a:tailEnd/>
          </a:ln>
        </p:spPr>
      </p:pic>
      <p:sp>
        <p:nvSpPr>
          <p:cNvPr id="31752" name="Rectangle 8"/>
          <p:cNvSpPr>
            <a:spLocks noChangeArrowheads="1"/>
          </p:cNvSpPr>
          <p:nvPr/>
        </p:nvSpPr>
        <p:spPr bwMode="auto">
          <a:xfrm>
            <a:off x="250825" y="620713"/>
            <a:ext cx="3038475" cy="579437"/>
          </a:xfrm>
          <a:prstGeom prst="rect">
            <a:avLst/>
          </a:prstGeom>
          <a:noFill/>
          <a:ln w="9525">
            <a:noFill/>
            <a:miter lim="800000"/>
            <a:headEnd/>
            <a:tailEnd/>
          </a:ln>
          <a:effectLst/>
        </p:spPr>
        <p:txBody>
          <a:bodyPr wrap="none">
            <a:spAutoFit/>
          </a:bodyPr>
          <a:lstStyle/>
          <a:p>
            <a:pPr>
              <a:defRPr/>
            </a:pPr>
            <a:r>
              <a:rPr lang="zh-CN" altLang="en-US" sz="3200" b="1">
                <a:effectLst>
                  <a:outerShdw blurRad="38100" dist="38100" dir="2700000" algn="tl">
                    <a:srgbClr val="000000"/>
                  </a:outerShdw>
                </a:effectLst>
              </a:rPr>
              <a:t>（一）装载途径</a:t>
            </a:r>
          </a:p>
        </p:txBody>
      </p:sp>
      <p:sp>
        <p:nvSpPr>
          <p:cNvPr id="31748" name="Rectangle 9"/>
          <p:cNvSpPr>
            <a:spLocks noChangeArrowheads="1"/>
          </p:cNvSpPr>
          <p:nvPr/>
        </p:nvSpPr>
        <p:spPr bwMode="auto">
          <a:xfrm>
            <a:off x="684213" y="1196975"/>
            <a:ext cx="2505075" cy="519113"/>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lang="en-US" altLang="zh-CN" sz="2800" b="1">
                <a:solidFill>
                  <a:srgbClr val="FFFF00"/>
                </a:solidFill>
              </a:rPr>
              <a:t>1</a:t>
            </a:r>
            <a:r>
              <a:rPr lang="zh-CN" altLang="en-US" sz="2800" b="1">
                <a:solidFill>
                  <a:srgbClr val="FFFF00"/>
                </a:solidFill>
              </a:rPr>
              <a:t>、质外体装载</a:t>
            </a:r>
          </a:p>
        </p:txBody>
      </p:sp>
      <p:sp>
        <p:nvSpPr>
          <p:cNvPr id="31754" name="Rectangle 10"/>
          <p:cNvSpPr>
            <a:spLocks noChangeArrowheads="1"/>
          </p:cNvSpPr>
          <p:nvPr/>
        </p:nvSpPr>
        <p:spPr bwMode="auto">
          <a:xfrm>
            <a:off x="611188" y="5033963"/>
            <a:ext cx="2505075" cy="519112"/>
          </a:xfrm>
          <a:prstGeom prst="rect">
            <a:avLst/>
          </a:prstGeom>
          <a:noFill/>
          <a:ln w="9525">
            <a:noFill/>
            <a:miter lim="800000"/>
            <a:headEnd/>
            <a:tailEnd/>
          </a:ln>
          <a:effectLst/>
        </p:spPr>
        <p:txBody>
          <a:bodyPr wrap="none">
            <a:spAutoFit/>
          </a:bodyPr>
          <a:lstStyle/>
          <a:p>
            <a:pPr>
              <a:defRPr/>
            </a:pPr>
            <a:r>
              <a:rPr lang="en-US" altLang="zh-CN" sz="2800" b="1">
                <a:solidFill>
                  <a:srgbClr val="FFFF00"/>
                </a:solidFill>
                <a:effectLst>
                  <a:outerShdw blurRad="38100" dist="38100" dir="2700000" algn="tl">
                    <a:srgbClr val="000000"/>
                  </a:outerShdw>
                </a:effectLst>
              </a:rPr>
              <a:t>2</a:t>
            </a:r>
            <a:r>
              <a:rPr lang="zh-CN" altLang="en-US" sz="2800" b="1">
                <a:solidFill>
                  <a:srgbClr val="FFFF00"/>
                </a:solidFill>
                <a:effectLst>
                  <a:outerShdw blurRad="38100" dist="38100" dir="2700000" algn="tl">
                    <a:srgbClr val="000000"/>
                  </a:outerShdw>
                </a:effectLst>
              </a:rPr>
              <a:t>、共质体装载</a:t>
            </a:r>
          </a:p>
        </p:txBody>
      </p:sp>
      <p:sp>
        <p:nvSpPr>
          <p:cNvPr id="31750" name="Rectangle 11"/>
          <p:cNvSpPr>
            <a:spLocks noChangeArrowheads="1"/>
          </p:cNvSpPr>
          <p:nvPr/>
        </p:nvSpPr>
        <p:spPr bwMode="auto">
          <a:xfrm>
            <a:off x="827088" y="1773238"/>
            <a:ext cx="2447925" cy="3013075"/>
          </a:xfrm>
          <a:prstGeom prst="rect">
            <a:avLst/>
          </a:prstGeom>
          <a:noFill/>
          <a:ln w="9525">
            <a:noFill/>
            <a:miter lim="800000"/>
            <a:headEnd/>
            <a:tailEnd/>
          </a:ln>
        </p:spPr>
        <p:txBody>
          <a:bodyPr>
            <a:spAutoFit/>
          </a:bodyPr>
          <a:lstStyle/>
          <a:p>
            <a:r>
              <a:rPr lang="zh-CN" altLang="en-US"/>
              <a:t>指光合细胞输出的蔗糖进入质外体，然后通过位于</a:t>
            </a:r>
            <a:r>
              <a:rPr lang="en-US" altLang="zh-CN"/>
              <a:t>SE-CC</a:t>
            </a:r>
            <a:r>
              <a:rPr lang="zh-CN" altLang="en-US"/>
              <a:t>复合体质膜上的蔗糖载体</a:t>
            </a:r>
            <a:r>
              <a:rPr lang="zh-CN" altLang="en-US" b="1">
                <a:solidFill>
                  <a:schemeClr val="folHlink"/>
                </a:solidFill>
              </a:rPr>
              <a:t>逆浓度梯度</a:t>
            </a:r>
            <a:r>
              <a:rPr lang="zh-CN" altLang="en-US"/>
              <a:t>进入伴胞，最后进入筛管的过程。</a:t>
            </a:r>
          </a:p>
        </p:txBody>
      </p:sp>
      <p:sp>
        <p:nvSpPr>
          <p:cNvPr id="31751" name="Rectangle 12"/>
          <p:cNvSpPr>
            <a:spLocks noChangeArrowheads="1"/>
          </p:cNvSpPr>
          <p:nvPr/>
        </p:nvSpPr>
        <p:spPr bwMode="auto">
          <a:xfrm>
            <a:off x="755650" y="5516563"/>
            <a:ext cx="7993063" cy="822325"/>
          </a:xfrm>
          <a:prstGeom prst="rect">
            <a:avLst/>
          </a:prstGeom>
          <a:noFill/>
          <a:ln w="9525">
            <a:noFill/>
            <a:miter lim="800000"/>
            <a:headEnd/>
            <a:tailEnd/>
          </a:ln>
        </p:spPr>
        <p:txBody>
          <a:bodyPr>
            <a:spAutoFit/>
          </a:bodyPr>
          <a:lstStyle/>
          <a:p>
            <a:r>
              <a:rPr lang="zh-CN" altLang="en-US"/>
              <a:t>指光合细胞输出的蔗糖通过胞间连丝顺蔗糖浓度梯度进入伴胞或中间细胞，最后进入筛管的过程。</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14282" y="357166"/>
            <a:ext cx="4025900" cy="762000"/>
          </a:xfrm>
        </p:spPr>
        <p:txBody>
          <a:bodyPr/>
          <a:lstStyle/>
          <a:p>
            <a:pPr algn="l" eaLnBrk="1" hangingPunct="1">
              <a:defRPr/>
            </a:pPr>
            <a:r>
              <a:rPr lang="zh-CN" altLang="en-US" sz="3600" dirty="0" smtClean="0"/>
              <a:t>（二）装载机理</a:t>
            </a:r>
          </a:p>
        </p:txBody>
      </p:sp>
      <p:sp>
        <p:nvSpPr>
          <p:cNvPr id="32771" name="Rectangle 3"/>
          <p:cNvSpPr>
            <a:spLocks noGrp="1" noChangeArrowheads="1"/>
          </p:cNvSpPr>
          <p:nvPr>
            <p:ph type="body" idx="1"/>
          </p:nvPr>
        </p:nvSpPr>
        <p:spPr>
          <a:xfrm>
            <a:off x="214282" y="1285860"/>
            <a:ext cx="4249736" cy="5086372"/>
          </a:xfrm>
        </p:spPr>
        <p:txBody>
          <a:bodyPr/>
          <a:lstStyle/>
          <a:p>
            <a:pPr algn="just" eaLnBrk="1" hangingPunct="1">
              <a:buFont typeface="Wingdings" pitchFamily="2" charset="2"/>
              <a:buNone/>
            </a:pPr>
            <a:r>
              <a:rPr lang="en-US" altLang="zh-CN" dirty="0" smtClean="0"/>
              <a:t>  </a:t>
            </a:r>
            <a:r>
              <a:rPr lang="en-US" altLang="zh-CN" sz="2800" dirty="0" smtClean="0"/>
              <a:t>1</a:t>
            </a:r>
            <a:r>
              <a:rPr lang="zh-CN" altLang="en-US" sz="2800" dirty="0" smtClean="0"/>
              <a:t>、质外体装载机理</a:t>
            </a:r>
          </a:p>
          <a:p>
            <a:pPr algn="just" eaLnBrk="1" hangingPunct="1">
              <a:buFont typeface="Wingdings" pitchFamily="2" charset="2"/>
              <a:buNone/>
            </a:pPr>
            <a:r>
              <a:rPr lang="zh-CN" altLang="en-US" sz="2800" dirty="0" smtClean="0"/>
              <a:t>  装载过程包括三个阶段：</a:t>
            </a:r>
          </a:p>
          <a:p>
            <a:pPr algn="just" eaLnBrk="1" hangingPunct="1">
              <a:buFont typeface="Wingdings" pitchFamily="2" charset="2"/>
              <a:buNone/>
            </a:pPr>
            <a:r>
              <a:rPr lang="zh-CN" altLang="en-US" sz="2800" dirty="0" smtClean="0"/>
              <a:t>（</a:t>
            </a:r>
            <a:r>
              <a:rPr lang="en-US" altLang="zh-CN" sz="2800" dirty="0" smtClean="0"/>
              <a:t>1</a:t>
            </a:r>
            <a:r>
              <a:rPr lang="zh-CN" altLang="en-US" sz="2800" dirty="0" smtClean="0"/>
              <a:t>）同化物从光合细胞向 质外体的释放。</a:t>
            </a:r>
          </a:p>
          <a:p>
            <a:pPr algn="just" eaLnBrk="1" hangingPunct="1">
              <a:buFont typeface="Wingdings" pitchFamily="2" charset="2"/>
              <a:buNone/>
            </a:pPr>
            <a:r>
              <a:rPr lang="zh-CN" altLang="en-US" sz="2800" dirty="0" smtClean="0"/>
              <a:t>（</a:t>
            </a:r>
            <a:r>
              <a:rPr lang="en-US" altLang="zh-CN" sz="2800" dirty="0" smtClean="0"/>
              <a:t>2</a:t>
            </a:r>
            <a:r>
              <a:rPr lang="zh-CN" altLang="en-US" sz="2800" dirty="0" smtClean="0"/>
              <a:t>）同化物在质外体中的运输。</a:t>
            </a:r>
          </a:p>
          <a:p>
            <a:pPr algn="just" eaLnBrk="1" hangingPunct="1">
              <a:buFont typeface="Wingdings" pitchFamily="2" charset="2"/>
              <a:buNone/>
            </a:pPr>
            <a:r>
              <a:rPr lang="zh-CN" altLang="en-US" sz="2800" dirty="0" smtClean="0"/>
              <a:t>（</a:t>
            </a:r>
            <a:r>
              <a:rPr lang="en-US" altLang="zh-CN" sz="2800" dirty="0" smtClean="0"/>
              <a:t>3</a:t>
            </a:r>
            <a:r>
              <a:rPr lang="zh-CN" altLang="en-US" sz="2800" dirty="0" smtClean="0"/>
              <a:t>）同化物进入</a:t>
            </a:r>
            <a:r>
              <a:rPr lang="en-US" altLang="zh-CN" sz="2800" dirty="0" smtClean="0"/>
              <a:t>SE-CC</a:t>
            </a:r>
            <a:r>
              <a:rPr lang="zh-CN" altLang="en-US" sz="2800" dirty="0" smtClean="0"/>
              <a:t>复合体。</a:t>
            </a:r>
          </a:p>
        </p:txBody>
      </p:sp>
      <p:pic>
        <p:nvPicPr>
          <p:cNvPr id="5" name="Picture 3"/>
          <p:cNvPicPr>
            <a:picLocks noChangeAspect="1" noChangeArrowheads="1"/>
          </p:cNvPicPr>
          <p:nvPr/>
        </p:nvPicPr>
        <p:blipFill>
          <a:blip r:embed="rId2"/>
          <a:srcRect/>
          <a:stretch>
            <a:fillRect/>
          </a:stretch>
        </p:blipFill>
        <p:spPr bwMode="auto">
          <a:xfrm rot="60000">
            <a:off x="4598801" y="2110646"/>
            <a:ext cx="4505568" cy="45809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323850" y="1341438"/>
            <a:ext cx="8820150" cy="4572000"/>
          </a:xfrm>
        </p:spPr>
        <p:txBody>
          <a:bodyPr/>
          <a:lstStyle/>
          <a:p>
            <a:pPr eaLnBrk="1" hangingPunct="1">
              <a:buFont typeface="Wingdings" pitchFamily="2" charset="2"/>
              <a:buNone/>
            </a:pPr>
            <a:r>
              <a:rPr lang="zh-CN" altLang="en-US" b="1" smtClean="0"/>
              <a:t>支持蔗糖</a:t>
            </a:r>
            <a:r>
              <a:rPr lang="en-US" altLang="zh-CN" b="1" smtClean="0"/>
              <a:t>–</a:t>
            </a:r>
            <a:r>
              <a:rPr lang="zh-CN" altLang="en-US" b="1" smtClean="0"/>
              <a:t>质子共运输假说的证据：</a:t>
            </a:r>
          </a:p>
          <a:p>
            <a:pPr eaLnBrk="1" hangingPunct="1">
              <a:buFont typeface="Wingdings" pitchFamily="2" charset="2"/>
              <a:buNone/>
            </a:pPr>
            <a:r>
              <a:rPr lang="zh-CN" altLang="en-US" b="1" smtClean="0"/>
              <a:t>    </a:t>
            </a:r>
            <a:r>
              <a:rPr lang="en-US" altLang="zh-CN" b="1" smtClean="0"/>
              <a:t>1</a:t>
            </a:r>
            <a:r>
              <a:rPr lang="zh-CN" altLang="en-US" b="1" smtClean="0"/>
              <a:t>、韧皮部汁液的</a:t>
            </a:r>
            <a:r>
              <a:rPr lang="en-US" altLang="zh-CN" b="1" smtClean="0"/>
              <a:t>pH</a:t>
            </a:r>
            <a:r>
              <a:rPr lang="zh-CN" altLang="en-US" b="1" smtClean="0"/>
              <a:t>值比质外体中高。</a:t>
            </a:r>
          </a:p>
          <a:p>
            <a:pPr eaLnBrk="1" hangingPunct="1">
              <a:buFont typeface="Wingdings" pitchFamily="2" charset="2"/>
              <a:buNone/>
            </a:pPr>
            <a:r>
              <a:rPr lang="zh-CN" altLang="en-US" b="1" smtClean="0"/>
              <a:t>    </a:t>
            </a:r>
            <a:r>
              <a:rPr lang="en-US" altLang="zh-CN" b="1" smtClean="0"/>
              <a:t>2</a:t>
            </a:r>
            <a:r>
              <a:rPr lang="zh-CN" altLang="en-US" b="1" smtClean="0"/>
              <a:t>、汁液中含</a:t>
            </a:r>
            <a:r>
              <a:rPr lang="en-US" altLang="zh-CN" b="1" smtClean="0"/>
              <a:t>ATP</a:t>
            </a:r>
            <a:r>
              <a:rPr lang="zh-CN" altLang="en-US" b="1" smtClean="0"/>
              <a:t>。</a:t>
            </a:r>
          </a:p>
          <a:p>
            <a:pPr eaLnBrk="1" hangingPunct="1">
              <a:buFont typeface="Wingdings" pitchFamily="2" charset="2"/>
              <a:buNone/>
            </a:pPr>
            <a:r>
              <a:rPr lang="zh-CN" altLang="en-US" b="1" smtClean="0"/>
              <a:t>    </a:t>
            </a:r>
            <a:r>
              <a:rPr lang="en-US" altLang="zh-CN" b="1" smtClean="0"/>
              <a:t>3</a:t>
            </a:r>
            <a:r>
              <a:rPr lang="zh-CN" altLang="en-US" b="1" smtClean="0"/>
              <a:t>、</a:t>
            </a:r>
            <a:r>
              <a:rPr lang="en-US" altLang="zh-CN" b="1" smtClean="0"/>
              <a:t>SE-CC</a:t>
            </a:r>
            <a:r>
              <a:rPr lang="zh-CN" altLang="en-US" b="1" smtClean="0"/>
              <a:t>复合体的质膜常保持负的膜电势。</a:t>
            </a:r>
          </a:p>
          <a:p>
            <a:pPr eaLnBrk="1" hangingPunct="1">
              <a:buFont typeface="Wingdings" pitchFamily="2" charset="2"/>
              <a:buNone/>
            </a:pPr>
            <a:r>
              <a:rPr lang="zh-CN" altLang="en-US" b="1" smtClean="0"/>
              <a:t>    </a:t>
            </a:r>
            <a:r>
              <a:rPr lang="en-US" altLang="zh-CN" b="1" smtClean="0"/>
              <a:t>4</a:t>
            </a:r>
            <a:r>
              <a:rPr lang="zh-CN" altLang="en-US" b="1" smtClean="0"/>
              <a:t>、 </a:t>
            </a:r>
            <a:r>
              <a:rPr lang="en-US" altLang="zh-CN" b="1" smtClean="0"/>
              <a:t>SE-CC</a:t>
            </a:r>
            <a:r>
              <a:rPr lang="zh-CN" altLang="en-US" b="1" smtClean="0"/>
              <a:t>复合体的质膜上有蔗糖载体蛋白。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linds(horizontal)">
                                      <p:cBhvr>
                                        <p:cTn id="7" dur="5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blinds(horizontal)">
                                      <p:cBhvr>
                                        <p:cTn id="12" dur="500"/>
                                        <p:tgtEl>
                                          <p:spTgt spid="3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blinds(horizontal)">
                                      <p:cBhvr>
                                        <p:cTn id="17" dur="500"/>
                                        <p:tgtEl>
                                          <p:spTgt spid="389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blinds(horizontal)">
                                      <p:cBhvr>
                                        <p:cTn id="22" dur="500"/>
                                        <p:tgtEl>
                                          <p:spTgt spid="389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Effect transition="in" filter="blinds(horizontal)">
                                      <p:cBhvr>
                                        <p:cTn id="27"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11188" y="549275"/>
            <a:ext cx="7772400" cy="587375"/>
          </a:xfrm>
        </p:spPr>
        <p:txBody>
          <a:bodyPr/>
          <a:lstStyle/>
          <a:p>
            <a:pPr eaLnBrk="1" hangingPunct="1">
              <a:defRPr/>
            </a:pPr>
            <a:r>
              <a:rPr lang="zh-CN" altLang="en-US" sz="3600" smtClean="0">
                <a:solidFill>
                  <a:schemeClr val="tx1"/>
                </a:solidFill>
              </a:rPr>
              <a:t>第一节 植物体内物质的运输系统</a:t>
            </a:r>
          </a:p>
        </p:txBody>
      </p:sp>
      <p:sp>
        <p:nvSpPr>
          <p:cNvPr id="60419" name="Rectangle 3"/>
          <p:cNvSpPr>
            <a:spLocks noGrp="1" noChangeArrowheads="1"/>
          </p:cNvSpPr>
          <p:nvPr>
            <p:ph type="body" sz="half" idx="1"/>
          </p:nvPr>
        </p:nvSpPr>
        <p:spPr>
          <a:xfrm>
            <a:off x="323850" y="1341438"/>
            <a:ext cx="5761038" cy="4967287"/>
          </a:xfrm>
        </p:spPr>
        <p:txBody>
          <a:bodyPr/>
          <a:lstStyle/>
          <a:p>
            <a:pPr eaLnBrk="1" hangingPunct="1">
              <a:lnSpc>
                <a:spcPct val="90000"/>
              </a:lnSpc>
            </a:pPr>
            <a:r>
              <a:rPr lang="zh-CN" altLang="en-US" sz="2400" b="1" smtClean="0">
                <a:solidFill>
                  <a:schemeClr val="folHlink"/>
                </a:solidFill>
                <a:latin typeface="隶书" pitchFamily="49" charset="-122"/>
                <a:ea typeface="隶书" pitchFamily="49" charset="-122"/>
              </a:rPr>
              <a:t>源库概念：</a:t>
            </a:r>
          </a:p>
          <a:p>
            <a:pPr eaLnBrk="1" hangingPunct="1">
              <a:lnSpc>
                <a:spcPct val="90000"/>
              </a:lnSpc>
              <a:buFont typeface="Wingdings" pitchFamily="2" charset="2"/>
              <a:buNone/>
            </a:pPr>
            <a:r>
              <a:rPr lang="zh-CN" altLang="en-US" sz="2400" b="1" smtClean="0">
                <a:solidFill>
                  <a:schemeClr val="folHlink"/>
                </a:solidFill>
                <a:latin typeface="隶书" pitchFamily="49" charset="-122"/>
                <a:ea typeface="隶书" pitchFamily="49" charset="-122"/>
              </a:rPr>
              <a:t>    源</a:t>
            </a:r>
            <a:r>
              <a:rPr lang="en-US" altLang="zh-CN" sz="2400" b="1" smtClean="0">
                <a:solidFill>
                  <a:schemeClr val="folHlink"/>
                </a:solidFill>
                <a:latin typeface="隶书" pitchFamily="49" charset="-122"/>
                <a:ea typeface="隶书" pitchFamily="49" charset="-122"/>
              </a:rPr>
              <a:t>(sources)</a:t>
            </a:r>
            <a:r>
              <a:rPr lang="zh-CN" altLang="en-US" sz="2400" b="1" smtClean="0">
                <a:solidFill>
                  <a:schemeClr val="folHlink"/>
                </a:solidFill>
                <a:latin typeface="隶书" pitchFamily="49" charset="-122"/>
                <a:ea typeface="隶书" pitchFamily="49" charset="-122"/>
              </a:rPr>
              <a:t>：</a:t>
            </a:r>
            <a:r>
              <a:rPr lang="zh-CN" altLang="en-US" sz="2400" b="1" smtClean="0">
                <a:latin typeface="隶书" pitchFamily="49" charset="-122"/>
                <a:ea typeface="隶书" pitchFamily="49" charset="-122"/>
              </a:rPr>
              <a:t>即代谢源，指产生或提供同化物的器官或组织，如功能叶、萌发种子的子叶或胚乳。</a:t>
            </a:r>
          </a:p>
          <a:p>
            <a:pPr eaLnBrk="1" hangingPunct="1">
              <a:lnSpc>
                <a:spcPct val="90000"/>
              </a:lnSpc>
              <a:buFont typeface="Wingdings" pitchFamily="2" charset="2"/>
              <a:buNone/>
            </a:pPr>
            <a:r>
              <a:rPr lang="zh-CN" altLang="en-US" sz="2400" b="1" smtClean="0">
                <a:solidFill>
                  <a:schemeClr val="folHlink"/>
                </a:solidFill>
                <a:latin typeface="隶书" pitchFamily="49" charset="-122"/>
                <a:ea typeface="隶书" pitchFamily="49" charset="-122"/>
              </a:rPr>
              <a:t>    库</a:t>
            </a:r>
            <a:r>
              <a:rPr lang="en-US" altLang="zh-CN" sz="2400" b="1" smtClean="0">
                <a:solidFill>
                  <a:schemeClr val="folHlink"/>
                </a:solidFill>
                <a:latin typeface="隶书" pitchFamily="49" charset="-122"/>
                <a:ea typeface="隶书" pitchFamily="49" charset="-122"/>
              </a:rPr>
              <a:t>(sinks)</a:t>
            </a:r>
            <a:r>
              <a:rPr lang="zh-CN" altLang="en-US" sz="2400" b="1" smtClean="0">
                <a:solidFill>
                  <a:schemeClr val="folHlink"/>
                </a:solidFill>
                <a:latin typeface="隶书" pitchFamily="49" charset="-122"/>
                <a:ea typeface="隶书" pitchFamily="49" charset="-122"/>
              </a:rPr>
              <a:t>：</a:t>
            </a:r>
            <a:r>
              <a:rPr lang="zh-CN" altLang="en-US" sz="2400" b="1" smtClean="0">
                <a:latin typeface="隶书" pitchFamily="49" charset="-122"/>
                <a:ea typeface="隶书" pitchFamily="49" charset="-122"/>
              </a:rPr>
              <a:t>指消耗或积累同化物的器官或组织，如根、茎、果实和种子等。</a:t>
            </a:r>
          </a:p>
          <a:p>
            <a:pPr eaLnBrk="1" hangingPunct="1">
              <a:lnSpc>
                <a:spcPct val="90000"/>
              </a:lnSpc>
              <a:buFont typeface="Wingdings" pitchFamily="2" charset="2"/>
              <a:buNone/>
            </a:pPr>
            <a:r>
              <a:rPr lang="zh-CN" altLang="en-US" sz="2400" b="1" smtClean="0">
                <a:solidFill>
                  <a:schemeClr val="folHlink"/>
                </a:solidFill>
                <a:latin typeface="隶书" pitchFamily="49" charset="-122"/>
                <a:ea typeface="隶书" pitchFamily="49" charset="-122"/>
              </a:rPr>
              <a:t>     </a:t>
            </a:r>
            <a:r>
              <a:rPr lang="zh-CN" altLang="en-US" sz="2400" b="1" smtClean="0">
                <a:latin typeface="隶书" pitchFamily="49" charset="-122"/>
                <a:ea typeface="隶书" pitchFamily="49" charset="-122"/>
              </a:rPr>
              <a:t>从源到库的运输称为</a:t>
            </a:r>
            <a:r>
              <a:rPr lang="zh-CN" altLang="en-US" sz="2400" b="1" smtClean="0">
                <a:solidFill>
                  <a:schemeClr val="folHlink"/>
                </a:solidFill>
                <a:latin typeface="隶书" pitchFamily="49" charset="-122"/>
                <a:ea typeface="隶书" pitchFamily="49" charset="-122"/>
              </a:rPr>
              <a:t>流</a:t>
            </a:r>
            <a:r>
              <a:rPr lang="en-US" altLang="zh-CN" sz="2400" b="1" smtClean="0">
                <a:solidFill>
                  <a:schemeClr val="folHlink"/>
                </a:solidFill>
                <a:latin typeface="隶书" pitchFamily="49" charset="-122"/>
                <a:ea typeface="隶书" pitchFamily="49" charset="-122"/>
              </a:rPr>
              <a:t>(flows)</a:t>
            </a:r>
            <a:r>
              <a:rPr lang="zh-CN" altLang="en-US" sz="2400" b="1" smtClean="0">
                <a:latin typeface="隶书" pitchFamily="49" charset="-122"/>
                <a:ea typeface="隶书" pitchFamily="49" charset="-122"/>
              </a:rPr>
              <a:t>，流需要经过运输系统</a:t>
            </a:r>
            <a:r>
              <a:rPr lang="zh-CN" altLang="en-US" sz="2400" smtClean="0"/>
              <a:t>。</a:t>
            </a:r>
          </a:p>
          <a:p>
            <a:pPr eaLnBrk="1" hangingPunct="1">
              <a:lnSpc>
                <a:spcPct val="90000"/>
              </a:lnSpc>
            </a:pPr>
            <a:r>
              <a:rPr lang="zh-CN" altLang="en-US" sz="2400" b="1" smtClean="0">
                <a:solidFill>
                  <a:schemeClr val="folHlink"/>
                </a:solidFill>
                <a:ea typeface="隶书" pitchFamily="49" charset="-122"/>
              </a:rPr>
              <a:t>短距离运输：</a:t>
            </a:r>
            <a:r>
              <a:rPr lang="zh-CN" altLang="en-US" sz="2400" b="1" smtClean="0">
                <a:ea typeface="隶书" pitchFamily="49" charset="-122"/>
              </a:rPr>
              <a:t>细胞内以及细胞间的运输，距离在微米至毫米之间。</a:t>
            </a:r>
          </a:p>
          <a:p>
            <a:pPr eaLnBrk="1" hangingPunct="1">
              <a:lnSpc>
                <a:spcPct val="90000"/>
              </a:lnSpc>
            </a:pPr>
            <a:r>
              <a:rPr lang="zh-CN" altLang="en-US" sz="2400" b="1" smtClean="0">
                <a:solidFill>
                  <a:schemeClr val="folHlink"/>
                </a:solidFill>
                <a:ea typeface="隶书" pitchFamily="49" charset="-122"/>
              </a:rPr>
              <a:t>长距离运输：</a:t>
            </a:r>
            <a:r>
              <a:rPr lang="zh-CN" altLang="en-US" sz="2400" b="1" smtClean="0">
                <a:ea typeface="隶书" pitchFamily="49" charset="-122"/>
              </a:rPr>
              <a:t>器官之间，源与库之间的运输，需要通过输导组织（流），距离从几厘米至上百米。</a:t>
            </a:r>
          </a:p>
          <a:p>
            <a:pPr eaLnBrk="1" hangingPunct="1">
              <a:lnSpc>
                <a:spcPct val="90000"/>
              </a:lnSpc>
              <a:buFont typeface="Wingdings" pitchFamily="2" charset="2"/>
              <a:buNone/>
            </a:pPr>
            <a:endParaRPr lang="en-US" altLang="zh-CN" sz="2400" smtClean="0">
              <a:solidFill>
                <a:schemeClr val="folHlink"/>
              </a:solidFill>
            </a:endParaRPr>
          </a:p>
        </p:txBody>
      </p:sp>
      <p:pic>
        <p:nvPicPr>
          <p:cNvPr id="10244" name="Picture 5" descr="ASPP 15"/>
          <p:cNvPicPr>
            <a:picLocks noChangeAspect="1" noChangeArrowheads="1"/>
          </p:cNvPicPr>
          <p:nvPr>
            <p:ph sz="half" idx="2"/>
          </p:nvPr>
        </p:nvPicPr>
        <p:blipFill>
          <a:blip r:embed="rId2"/>
          <a:srcRect/>
          <a:stretch>
            <a:fillRect/>
          </a:stretch>
        </p:blipFill>
        <p:spPr>
          <a:xfrm>
            <a:off x="6300788" y="1484313"/>
            <a:ext cx="2379662" cy="4475162"/>
          </a:xfrm>
          <a:solidFill>
            <a:srgbClr val="00CC99"/>
          </a:solidFill>
          <a:ln w="76200" cmpd="tri">
            <a:solidFill>
              <a:srgbClr val="FF0000"/>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96875" y="5191125"/>
            <a:ext cx="8351838" cy="1524000"/>
          </a:xfrm>
          <a:prstGeom prst="rect">
            <a:avLst/>
          </a:prstGeom>
          <a:noFill/>
          <a:ln w="9525">
            <a:noFill/>
            <a:miter lim="800000"/>
            <a:headEnd/>
            <a:tailEnd/>
          </a:ln>
        </p:spPr>
        <p:txBody>
          <a:bodyPr/>
          <a:lstStyle/>
          <a:p>
            <a:pPr marL="342900" indent="-342900" algn="ctr">
              <a:lnSpc>
                <a:spcPct val="90000"/>
              </a:lnSpc>
              <a:spcBef>
                <a:spcPct val="20000"/>
              </a:spcBef>
            </a:pPr>
            <a:r>
              <a:rPr lang="zh-CN" altLang="en-US" sz="2000" b="1">
                <a:solidFill>
                  <a:srgbClr val="FFFF00"/>
                </a:solidFill>
                <a:latin typeface="宋体" pitchFamily="2" charset="-122"/>
              </a:rPr>
              <a:t>图 蔗糖运输蛋白（</a:t>
            </a:r>
            <a:r>
              <a:rPr lang="en-US" altLang="zh-CN" sz="2000" b="1"/>
              <a:t>Sucrose transport protein</a:t>
            </a:r>
            <a:r>
              <a:rPr lang="zh-CN" altLang="en-US" sz="2000" b="1"/>
              <a:t>）</a:t>
            </a:r>
            <a:r>
              <a:rPr lang="en-US" altLang="zh-CN" sz="2000" b="1">
                <a:solidFill>
                  <a:srgbClr val="FFFF00"/>
                </a:solidFill>
                <a:latin typeface="宋体" pitchFamily="2" charset="-122"/>
              </a:rPr>
              <a:t>SUC2</a:t>
            </a:r>
            <a:r>
              <a:rPr lang="zh-CN" altLang="en-US" sz="2000" b="1">
                <a:solidFill>
                  <a:srgbClr val="FFFF00"/>
                </a:solidFill>
                <a:latin typeface="宋体" pitchFamily="2" charset="-122"/>
              </a:rPr>
              <a:t>定位在韧皮部的伴胞</a:t>
            </a:r>
            <a:endParaRPr lang="zh-CN" altLang="en-US" sz="3200">
              <a:solidFill>
                <a:srgbClr val="FFFF00"/>
              </a:solidFill>
              <a:ea typeface="ˎ̥"/>
              <a:cs typeface="ˎ̥"/>
            </a:endParaRPr>
          </a:p>
          <a:p>
            <a:pPr marL="342900" indent="-342900" algn="just">
              <a:lnSpc>
                <a:spcPct val="90000"/>
              </a:lnSpc>
              <a:spcBef>
                <a:spcPct val="20000"/>
              </a:spcBef>
            </a:pPr>
            <a:r>
              <a:rPr lang="zh-CN" altLang="en-US" sz="2000">
                <a:latin typeface="仿宋_GB2312" pitchFamily="49" charset="-122"/>
                <a:ea typeface="仿宋_GB2312" pitchFamily="49" charset="-122"/>
              </a:rPr>
              <a:t>  （</a:t>
            </a:r>
            <a:r>
              <a:rPr lang="en-US" altLang="zh-CN" sz="2000">
                <a:latin typeface="仿宋_GB2312" pitchFamily="49" charset="-122"/>
                <a:ea typeface="仿宋_GB2312" pitchFamily="49" charset="-122"/>
              </a:rPr>
              <a:t>A</a:t>
            </a:r>
            <a:r>
              <a:rPr lang="zh-CN" altLang="en-US" sz="2000">
                <a:latin typeface="仿宋_GB2312" pitchFamily="49" charset="-122"/>
                <a:ea typeface="仿宋_GB2312" pitchFamily="49" charset="-122"/>
              </a:rPr>
              <a:t>）拟南芥茎横切面上</a:t>
            </a:r>
            <a:r>
              <a:rPr lang="en-US" altLang="zh-CN" sz="2000">
                <a:latin typeface="仿宋_GB2312" pitchFamily="49" charset="-122"/>
                <a:ea typeface="仿宋_GB2312" pitchFamily="49" charset="-122"/>
              </a:rPr>
              <a:t>SUC2</a:t>
            </a:r>
            <a:r>
              <a:rPr lang="zh-CN" altLang="en-US" sz="2000">
                <a:latin typeface="仿宋_GB2312" pitchFamily="49" charset="-122"/>
                <a:ea typeface="仿宋_GB2312" pitchFamily="49" charset="-122"/>
              </a:rPr>
              <a:t>的免疫荧光定位（箭头所指）。木质部的荧光是非特异性的自发的荧光。（</a:t>
            </a:r>
            <a:r>
              <a:rPr lang="en-US" altLang="zh-CN" sz="2000">
                <a:latin typeface="仿宋_GB2312" pitchFamily="49" charset="-122"/>
                <a:ea typeface="仿宋_GB2312" pitchFamily="49" charset="-122"/>
              </a:rPr>
              <a:t>B</a:t>
            </a:r>
            <a:r>
              <a:rPr lang="zh-CN" altLang="en-US" sz="2000">
                <a:latin typeface="仿宋_GB2312" pitchFamily="49" charset="-122"/>
                <a:ea typeface="仿宋_GB2312" pitchFamily="49" charset="-122"/>
              </a:rPr>
              <a:t>）通过透射光观察的与</a:t>
            </a:r>
            <a:r>
              <a:rPr lang="en-US" altLang="zh-CN" sz="2000">
                <a:latin typeface="仿宋_GB2312" pitchFamily="49" charset="-122"/>
                <a:ea typeface="仿宋_GB2312" pitchFamily="49" charset="-122"/>
              </a:rPr>
              <a:t>A</a:t>
            </a:r>
            <a:r>
              <a:rPr lang="zh-CN" altLang="en-US" sz="2000">
                <a:latin typeface="仿宋_GB2312" pitchFamily="49" charset="-122"/>
                <a:ea typeface="仿宋_GB2312" pitchFamily="49" charset="-122"/>
              </a:rPr>
              <a:t>中相同拟南芥茎的同一个切面。</a:t>
            </a:r>
            <a:r>
              <a:rPr lang="en-US" altLang="zh-CN" sz="2000">
                <a:latin typeface="仿宋_GB2312" pitchFamily="49" charset="-122"/>
                <a:ea typeface="仿宋_GB2312" pitchFamily="49" charset="-122"/>
              </a:rPr>
              <a:t>P </a:t>
            </a:r>
            <a:r>
              <a:rPr lang="zh-CN" altLang="en-US" sz="2000">
                <a:latin typeface="仿宋_GB2312" pitchFamily="49" charset="-122"/>
                <a:ea typeface="仿宋_GB2312" pitchFamily="49" charset="-122"/>
              </a:rPr>
              <a:t>韧皮部  </a:t>
            </a:r>
            <a:r>
              <a:rPr lang="en-US" altLang="zh-CN" sz="2000">
                <a:latin typeface="仿宋_GB2312" pitchFamily="49" charset="-122"/>
                <a:ea typeface="仿宋_GB2312" pitchFamily="49" charset="-122"/>
              </a:rPr>
              <a:t>X  </a:t>
            </a:r>
            <a:r>
              <a:rPr lang="zh-CN" altLang="en-US" sz="2000">
                <a:latin typeface="仿宋_GB2312" pitchFamily="49" charset="-122"/>
                <a:ea typeface="仿宋_GB2312" pitchFamily="49" charset="-122"/>
              </a:rPr>
              <a:t>木质部</a:t>
            </a:r>
            <a:endParaRPr lang="zh-CN" altLang="en-US" sz="3200"/>
          </a:p>
        </p:txBody>
      </p:sp>
      <p:pic>
        <p:nvPicPr>
          <p:cNvPr id="34819" name="Picture 3" descr="ASPP 3"/>
          <p:cNvPicPr>
            <a:picLocks noChangeAspect="1" noChangeArrowheads="1"/>
          </p:cNvPicPr>
          <p:nvPr/>
        </p:nvPicPr>
        <p:blipFill>
          <a:blip r:embed="rId2"/>
          <a:srcRect/>
          <a:stretch>
            <a:fillRect/>
          </a:stretch>
        </p:blipFill>
        <p:spPr bwMode="auto">
          <a:xfrm>
            <a:off x="971550" y="333375"/>
            <a:ext cx="7345363" cy="4832350"/>
          </a:xfrm>
          <a:prstGeom prst="rect">
            <a:avLst/>
          </a:prstGeom>
          <a:solidFill>
            <a:srgbClr val="00CC99"/>
          </a:solidFill>
          <a:ln w="76200" cmpd="tri">
            <a:solidFill>
              <a:srgbClr val="FF0000"/>
            </a:solid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79388" y="5300663"/>
            <a:ext cx="8678862" cy="1271587"/>
          </a:xfrm>
          <a:prstGeom prst="rect">
            <a:avLst/>
          </a:prstGeom>
          <a:noFill/>
          <a:ln w="9525">
            <a:noFill/>
            <a:miter lim="800000"/>
            <a:headEnd/>
            <a:tailEnd/>
          </a:ln>
        </p:spPr>
        <p:txBody>
          <a:bodyPr/>
          <a:lstStyle/>
          <a:p>
            <a:pPr marL="342900" indent="-342900" algn="ctr">
              <a:lnSpc>
                <a:spcPct val="80000"/>
              </a:lnSpc>
              <a:spcBef>
                <a:spcPct val="20000"/>
              </a:spcBef>
            </a:pPr>
            <a:r>
              <a:rPr lang="zh-CN" altLang="en-US" b="1">
                <a:solidFill>
                  <a:srgbClr val="FFFF00"/>
                </a:solidFill>
                <a:latin typeface="宋体" pitchFamily="2" charset="-122"/>
              </a:rPr>
              <a:t>图 蔗糖载体（</a:t>
            </a:r>
            <a:r>
              <a:rPr lang="en-US" altLang="zh-CN"/>
              <a:t>sucrose transporter</a:t>
            </a:r>
            <a:r>
              <a:rPr lang="zh-CN" altLang="en-US"/>
              <a:t>）</a:t>
            </a:r>
            <a:r>
              <a:rPr lang="en-US" altLang="zh-CN" b="1">
                <a:solidFill>
                  <a:srgbClr val="FFFF00"/>
                </a:solidFill>
                <a:latin typeface="宋体" pitchFamily="2" charset="-122"/>
              </a:rPr>
              <a:t>SUT1</a:t>
            </a:r>
            <a:r>
              <a:rPr lang="zh-CN" altLang="en-US" b="1">
                <a:solidFill>
                  <a:srgbClr val="FFFF00"/>
                </a:solidFill>
                <a:latin typeface="宋体" pitchFamily="2" charset="-122"/>
              </a:rPr>
              <a:t>在筛管（</a:t>
            </a:r>
            <a:r>
              <a:rPr lang="en-US" altLang="zh-CN" b="1">
                <a:solidFill>
                  <a:srgbClr val="FFFF00"/>
                </a:solidFill>
                <a:latin typeface="宋体" pitchFamily="2" charset="-122"/>
              </a:rPr>
              <a:t>Se</a:t>
            </a:r>
            <a:r>
              <a:rPr lang="zh-CN" altLang="en-US" b="1">
                <a:solidFill>
                  <a:srgbClr val="FFFF00"/>
                </a:solidFill>
                <a:latin typeface="宋体" pitchFamily="2" charset="-122"/>
              </a:rPr>
              <a:t>）的定位</a:t>
            </a:r>
            <a:endParaRPr lang="zh-CN" altLang="en-US">
              <a:ea typeface="ˎ̥"/>
              <a:cs typeface="ˎ̥"/>
            </a:endParaRPr>
          </a:p>
          <a:p>
            <a:pPr marL="342900" indent="-342900" algn="just">
              <a:lnSpc>
                <a:spcPct val="80000"/>
              </a:lnSpc>
              <a:spcBef>
                <a:spcPct val="20000"/>
              </a:spcBef>
            </a:pPr>
            <a:r>
              <a:rPr lang="zh-CN" altLang="en-US">
                <a:latin typeface="仿宋_GB2312" pitchFamily="49" charset="-122"/>
                <a:ea typeface="仿宋_GB2312" pitchFamily="49" charset="-122"/>
              </a:rPr>
              <a:t>  （</a:t>
            </a:r>
            <a:r>
              <a:rPr lang="en-US" altLang="zh-CN">
                <a:latin typeface="仿宋_GB2312" pitchFamily="49" charset="-122"/>
                <a:ea typeface="仿宋_GB2312" pitchFamily="49" charset="-122"/>
              </a:rPr>
              <a:t>A</a:t>
            </a:r>
            <a:r>
              <a:rPr lang="zh-CN" altLang="en-US">
                <a:latin typeface="仿宋_GB2312" pitchFamily="49" charset="-122"/>
                <a:ea typeface="仿宋_GB2312" pitchFamily="49" charset="-122"/>
              </a:rPr>
              <a:t>）马铃薯茎干纵切面中</a:t>
            </a:r>
            <a:r>
              <a:rPr lang="en-US" altLang="zh-CN">
                <a:latin typeface="仿宋_GB2312" pitchFamily="49" charset="-122"/>
                <a:ea typeface="仿宋_GB2312" pitchFamily="49" charset="-122"/>
              </a:rPr>
              <a:t>SUT1</a:t>
            </a:r>
            <a:r>
              <a:rPr lang="zh-CN" altLang="en-US">
                <a:latin typeface="仿宋_GB2312" pitchFamily="49" charset="-122"/>
                <a:ea typeface="仿宋_GB2312" pitchFamily="49" charset="-122"/>
              </a:rPr>
              <a:t>的免疫荧光定位。</a:t>
            </a:r>
            <a:r>
              <a:rPr lang="en-US" altLang="zh-CN">
                <a:latin typeface="仿宋_GB2312" pitchFamily="49" charset="-122"/>
                <a:ea typeface="仿宋_GB2312" pitchFamily="49" charset="-122"/>
              </a:rPr>
              <a:t>SP </a:t>
            </a:r>
            <a:r>
              <a:rPr lang="zh-CN" altLang="en-US">
                <a:latin typeface="仿宋_GB2312" pitchFamily="49" charset="-122"/>
                <a:ea typeface="仿宋_GB2312" pitchFamily="49" charset="-122"/>
              </a:rPr>
              <a:t>筛板  </a:t>
            </a:r>
            <a:r>
              <a:rPr lang="en-US" altLang="zh-CN">
                <a:latin typeface="仿宋_GB2312" pitchFamily="49" charset="-122"/>
                <a:ea typeface="仿宋_GB2312" pitchFamily="49" charset="-122"/>
              </a:rPr>
              <a:t>n </a:t>
            </a:r>
            <a:r>
              <a:rPr lang="zh-CN" altLang="en-US">
                <a:latin typeface="仿宋_GB2312" pitchFamily="49" charset="-122"/>
                <a:ea typeface="仿宋_GB2312" pitchFamily="49" charset="-122"/>
              </a:rPr>
              <a:t>细胞核  （</a:t>
            </a:r>
            <a:r>
              <a:rPr lang="en-US" altLang="zh-CN">
                <a:latin typeface="仿宋_GB2312" pitchFamily="49" charset="-122"/>
                <a:ea typeface="仿宋_GB2312" pitchFamily="49" charset="-122"/>
              </a:rPr>
              <a:t>B</a:t>
            </a:r>
            <a:r>
              <a:rPr lang="zh-CN" altLang="en-US">
                <a:latin typeface="仿宋_GB2312" pitchFamily="49" charset="-122"/>
                <a:ea typeface="仿宋_GB2312" pitchFamily="49" charset="-122"/>
              </a:rPr>
              <a:t>）马铃薯叶柄横切面中通过银染增加的</a:t>
            </a:r>
            <a:r>
              <a:rPr lang="en-US" altLang="zh-CN">
                <a:latin typeface="仿宋_GB2312" pitchFamily="49" charset="-122"/>
                <a:ea typeface="仿宋_GB2312" pitchFamily="49" charset="-122"/>
              </a:rPr>
              <a:t>SUT1</a:t>
            </a:r>
            <a:r>
              <a:rPr lang="zh-CN" altLang="en-US">
                <a:latin typeface="仿宋_GB2312" pitchFamily="49" charset="-122"/>
                <a:ea typeface="仿宋_GB2312" pitchFamily="49" charset="-122"/>
              </a:rPr>
              <a:t>的免疫金定位</a:t>
            </a:r>
            <a:endParaRPr lang="zh-CN" altLang="en-US"/>
          </a:p>
        </p:txBody>
      </p:sp>
      <p:pic>
        <p:nvPicPr>
          <p:cNvPr id="35843" name="Picture 3" descr="ASPP 3"/>
          <p:cNvPicPr>
            <a:picLocks noChangeAspect="1" noChangeArrowheads="1"/>
          </p:cNvPicPr>
          <p:nvPr/>
        </p:nvPicPr>
        <p:blipFill>
          <a:blip r:embed="rId2"/>
          <a:srcRect/>
          <a:stretch>
            <a:fillRect/>
          </a:stretch>
        </p:blipFill>
        <p:spPr bwMode="auto">
          <a:xfrm>
            <a:off x="1403350" y="476250"/>
            <a:ext cx="6400800" cy="4679950"/>
          </a:xfrm>
          <a:prstGeom prst="rect">
            <a:avLst/>
          </a:prstGeom>
          <a:solidFill>
            <a:srgbClr val="00CC99"/>
          </a:solidFill>
          <a:ln w="76200" cmpd="tri">
            <a:solidFill>
              <a:srgbClr val="FF0000"/>
            </a:solid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9750" y="1341438"/>
            <a:ext cx="7842250" cy="563562"/>
          </a:xfrm>
        </p:spPr>
        <p:txBody>
          <a:bodyPr/>
          <a:lstStyle/>
          <a:p>
            <a:pPr algn="l" eaLnBrk="1" hangingPunct="1">
              <a:defRPr/>
            </a:pPr>
            <a:r>
              <a:rPr lang="en-US" altLang="zh-CN" sz="3600" smtClean="0"/>
              <a:t>2</a:t>
            </a:r>
            <a:r>
              <a:rPr lang="zh-CN" altLang="en-US" sz="3600" smtClean="0"/>
              <a:t>、共质体装载的机理</a:t>
            </a:r>
          </a:p>
        </p:txBody>
      </p:sp>
      <p:sp>
        <p:nvSpPr>
          <p:cNvPr id="36867" name="Rectangle 3"/>
          <p:cNvSpPr>
            <a:spLocks noGrp="1" noChangeArrowheads="1"/>
          </p:cNvSpPr>
          <p:nvPr>
            <p:ph type="body" idx="1"/>
          </p:nvPr>
        </p:nvSpPr>
        <p:spPr>
          <a:xfrm>
            <a:off x="1066800" y="2362200"/>
            <a:ext cx="7391400" cy="3733800"/>
          </a:xfrm>
        </p:spPr>
        <p:txBody>
          <a:bodyPr/>
          <a:lstStyle/>
          <a:p>
            <a:pPr eaLnBrk="1" hangingPunct="1">
              <a:buFont typeface="Wingdings" pitchFamily="2" charset="2"/>
              <a:buNone/>
            </a:pPr>
            <a:r>
              <a:rPr lang="zh-CN" altLang="en-US" smtClean="0"/>
              <a:t>两种假说：</a:t>
            </a:r>
          </a:p>
          <a:p>
            <a:pPr eaLnBrk="1" hangingPunct="1"/>
            <a:r>
              <a:rPr lang="zh-CN" altLang="en-US" smtClean="0"/>
              <a:t>“聚合物捕捉模型</a:t>
            </a:r>
            <a:r>
              <a:rPr lang="en-US" altLang="zh-CN" smtClean="0"/>
              <a:t>(</a:t>
            </a:r>
            <a:r>
              <a:rPr lang="zh-CN" altLang="en-US" smtClean="0"/>
              <a:t>多聚化截留机理</a:t>
            </a:r>
            <a:r>
              <a:rPr lang="en-US" altLang="zh-CN" smtClean="0"/>
              <a:t>)”</a:t>
            </a:r>
          </a:p>
          <a:p>
            <a:pPr eaLnBrk="1" hangingPunct="1"/>
            <a:r>
              <a:rPr lang="en-US" altLang="zh-CN" smtClean="0"/>
              <a:t>“</a:t>
            </a:r>
            <a:r>
              <a:rPr lang="zh-CN" altLang="en-US" smtClean="0"/>
              <a:t>胞质网络运输模型”</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11188" y="549275"/>
            <a:ext cx="7772400" cy="658813"/>
          </a:xfrm>
        </p:spPr>
        <p:txBody>
          <a:bodyPr/>
          <a:lstStyle/>
          <a:p>
            <a:pPr eaLnBrk="1" hangingPunct="1">
              <a:defRPr/>
            </a:pPr>
            <a:r>
              <a:rPr lang="en-US" altLang="zh-CN" sz="3600" smtClean="0">
                <a:solidFill>
                  <a:schemeClr val="folHlink"/>
                </a:solidFill>
                <a:latin typeface="Times New Roman"/>
              </a:rPr>
              <a:t>“</a:t>
            </a:r>
            <a:r>
              <a:rPr lang="zh-CN" altLang="en-US" sz="3600" smtClean="0">
                <a:solidFill>
                  <a:schemeClr val="folHlink"/>
                </a:solidFill>
              </a:rPr>
              <a:t>聚合物捕捉模型</a:t>
            </a:r>
            <a:r>
              <a:rPr lang="en-US" altLang="zh-CN" sz="3600" smtClean="0">
                <a:solidFill>
                  <a:schemeClr val="folHlink"/>
                </a:solidFill>
              </a:rPr>
              <a:t>(</a:t>
            </a:r>
            <a:r>
              <a:rPr lang="zh-CN" altLang="en-US" sz="3600" smtClean="0">
                <a:solidFill>
                  <a:schemeClr val="folHlink"/>
                </a:solidFill>
              </a:rPr>
              <a:t>多聚化截留机理</a:t>
            </a:r>
            <a:r>
              <a:rPr lang="en-US" altLang="zh-CN" sz="3600" smtClean="0">
                <a:solidFill>
                  <a:schemeClr val="folHlink"/>
                </a:solidFill>
              </a:rPr>
              <a:t>)</a:t>
            </a:r>
            <a:r>
              <a:rPr lang="en-US" altLang="zh-CN" sz="3600" smtClean="0">
                <a:solidFill>
                  <a:schemeClr val="folHlink"/>
                </a:solidFill>
                <a:latin typeface="Times New Roman"/>
              </a:rPr>
              <a:t>”</a:t>
            </a:r>
            <a:endParaRPr lang="en-US" altLang="zh-CN" sz="3600" smtClean="0">
              <a:solidFill>
                <a:schemeClr val="folHlink"/>
              </a:solidFill>
            </a:endParaRPr>
          </a:p>
        </p:txBody>
      </p:sp>
      <p:pic>
        <p:nvPicPr>
          <p:cNvPr id="37891" name="Picture 6" descr="ASPP 15"/>
          <p:cNvPicPr>
            <a:picLocks noChangeAspect="1" noChangeArrowheads="1"/>
          </p:cNvPicPr>
          <p:nvPr>
            <p:ph sz="half" idx="1"/>
          </p:nvPr>
        </p:nvPicPr>
        <p:blipFill>
          <a:blip r:embed="rId2"/>
          <a:srcRect/>
          <a:stretch>
            <a:fillRect/>
          </a:stretch>
        </p:blipFill>
        <p:spPr>
          <a:xfrm>
            <a:off x="827088" y="1557338"/>
            <a:ext cx="7524750" cy="3878262"/>
          </a:xfr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defRPr/>
            </a:pPr>
            <a:r>
              <a:rPr lang="en-US" altLang="zh-CN" sz="4000" smtClean="0">
                <a:solidFill>
                  <a:schemeClr val="folHlink"/>
                </a:solidFill>
                <a:latin typeface="Times New Roman"/>
              </a:rPr>
              <a:t>“</a:t>
            </a:r>
            <a:r>
              <a:rPr lang="zh-CN" altLang="en-US" sz="4000" smtClean="0">
                <a:solidFill>
                  <a:schemeClr val="folHlink"/>
                </a:solidFill>
              </a:rPr>
              <a:t>胞质网络运输模型</a:t>
            </a:r>
            <a:r>
              <a:rPr lang="zh-CN" altLang="en-US" sz="4000" smtClean="0">
                <a:solidFill>
                  <a:schemeClr val="folHlink"/>
                </a:solidFill>
                <a:latin typeface="Times New Roman"/>
              </a:rPr>
              <a:t>”</a:t>
            </a:r>
            <a:endParaRPr lang="zh-CN" altLang="en-US" sz="4000" smtClean="0">
              <a:solidFill>
                <a:schemeClr val="folHlink"/>
              </a:solidFill>
            </a:endParaRPr>
          </a:p>
        </p:txBody>
      </p:sp>
      <p:pic>
        <p:nvPicPr>
          <p:cNvPr id="38915" name="Picture 10"/>
          <p:cNvPicPr>
            <a:picLocks noGrp="1" noChangeAspect="1" noChangeArrowheads="1"/>
          </p:cNvPicPr>
          <p:nvPr>
            <p:ph sz="half" idx="2"/>
          </p:nvPr>
        </p:nvPicPr>
        <p:blipFill>
          <a:blip r:embed="rId2"/>
          <a:srcRect/>
          <a:stretch>
            <a:fillRect/>
          </a:stretch>
        </p:blipFill>
        <p:spPr>
          <a:xfrm>
            <a:off x="1042988" y="1700213"/>
            <a:ext cx="7019925" cy="4006850"/>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body" sz="half" idx="1"/>
          </p:nvPr>
        </p:nvSpPr>
        <p:spPr>
          <a:xfrm>
            <a:off x="684213" y="1989138"/>
            <a:ext cx="3810000" cy="4114800"/>
          </a:xfrm>
        </p:spPr>
        <p:txBody>
          <a:bodyPr/>
          <a:lstStyle/>
          <a:p>
            <a:pPr eaLnBrk="1" hangingPunct="1">
              <a:buFont typeface="Wingdings" pitchFamily="2" charset="2"/>
              <a:buNone/>
            </a:pPr>
            <a:r>
              <a:rPr lang="zh-CN" altLang="en-US" sz="2800" smtClean="0"/>
              <a:t>卸出途径：</a:t>
            </a:r>
          </a:p>
          <a:p>
            <a:pPr eaLnBrk="1" hangingPunct="1"/>
            <a:endParaRPr lang="en-US" altLang="zh-CN" sz="2800" smtClean="0"/>
          </a:p>
        </p:txBody>
      </p:sp>
      <p:sp>
        <p:nvSpPr>
          <p:cNvPr id="559107" name="Rectangle 3"/>
          <p:cNvSpPr>
            <a:spLocks noChangeArrowheads="1"/>
          </p:cNvSpPr>
          <p:nvPr/>
        </p:nvSpPr>
        <p:spPr bwMode="auto">
          <a:xfrm>
            <a:off x="685800" y="152400"/>
            <a:ext cx="6870700" cy="973138"/>
          </a:xfrm>
          <a:prstGeom prst="rect">
            <a:avLst/>
          </a:prstGeom>
          <a:noFill/>
          <a:ln w="9525">
            <a:noFill/>
            <a:miter lim="800000"/>
            <a:headEnd/>
            <a:tailEnd/>
          </a:ln>
        </p:spPr>
        <p:txBody>
          <a:bodyPr anchor="b"/>
          <a:lstStyle/>
          <a:p>
            <a:pPr>
              <a:defRPr/>
            </a:pPr>
            <a:r>
              <a:rPr lang="zh-CN" altLang="en-US" sz="4000">
                <a:solidFill>
                  <a:schemeClr val="folHlink"/>
                </a:solidFill>
                <a:effectLst>
                  <a:outerShdw blurRad="38100" dist="38100" dir="2700000" algn="tl">
                    <a:srgbClr val="000000"/>
                  </a:outerShdw>
                </a:effectLst>
                <a:latin typeface="Arial" pitchFamily="34" charset="0"/>
              </a:rPr>
              <a:t>二　韧皮部卸出</a:t>
            </a:r>
          </a:p>
        </p:txBody>
      </p:sp>
      <p:sp>
        <p:nvSpPr>
          <p:cNvPr id="559108" name="AutoShape 4"/>
          <p:cNvSpPr>
            <a:spLocks/>
          </p:cNvSpPr>
          <p:nvPr/>
        </p:nvSpPr>
        <p:spPr bwMode="auto">
          <a:xfrm>
            <a:off x="3132138" y="1125538"/>
            <a:ext cx="5400675" cy="863600"/>
          </a:xfrm>
          <a:prstGeom prst="borderCallout2">
            <a:avLst>
              <a:gd name="adj1" fmla="val 13236"/>
              <a:gd name="adj2" fmla="val -1412"/>
              <a:gd name="adj3" fmla="val 13236"/>
              <a:gd name="adj4" fmla="val -4056"/>
              <a:gd name="adj5" fmla="val -3310"/>
              <a:gd name="adj6" fmla="val -6731"/>
            </a:avLst>
          </a:prstGeom>
          <a:solidFill>
            <a:schemeClr val="accent1"/>
          </a:solidFill>
          <a:ln w="9525">
            <a:solidFill>
              <a:schemeClr val="tx1"/>
            </a:solidFill>
            <a:miter lim="800000"/>
            <a:headEnd/>
            <a:tailEnd/>
          </a:ln>
        </p:spPr>
        <p:txBody>
          <a:bodyPr/>
          <a:lstStyle/>
          <a:p>
            <a:pPr>
              <a:spcBef>
                <a:spcPct val="20000"/>
              </a:spcBef>
            </a:pPr>
            <a:r>
              <a:rPr lang="zh-CN" altLang="en-US">
                <a:solidFill>
                  <a:schemeClr val="bg2"/>
                </a:solidFill>
                <a:latin typeface="Comic Sans MS" pitchFamily="66" charset="0"/>
              </a:rPr>
              <a:t>光合同化物从</a:t>
            </a:r>
            <a:r>
              <a:rPr lang="en-US" altLang="zh-CN">
                <a:solidFill>
                  <a:schemeClr val="bg2"/>
                </a:solidFill>
                <a:latin typeface="Comic Sans MS" pitchFamily="66" charset="0"/>
              </a:rPr>
              <a:t>SE-CC</a:t>
            </a:r>
            <a:r>
              <a:rPr lang="zh-CN" altLang="en-US">
                <a:solidFill>
                  <a:schemeClr val="bg2"/>
                </a:solidFill>
                <a:latin typeface="Comic Sans MS" pitchFamily="66" charset="0"/>
              </a:rPr>
              <a:t>复合体进入库细胞的过程。</a:t>
            </a:r>
          </a:p>
          <a:p>
            <a:pPr algn="ctr"/>
            <a:endParaRPr kumimoji="0" lang="en-US" altLang="zh-CN" sz="2000">
              <a:latin typeface="Comic Sans MS" pitchFamily="66" charset="0"/>
            </a:endParaRPr>
          </a:p>
        </p:txBody>
      </p:sp>
      <p:sp>
        <p:nvSpPr>
          <p:cNvPr id="559109" name="Rectangle 5"/>
          <p:cNvSpPr>
            <a:spLocks noChangeArrowheads="1"/>
          </p:cNvSpPr>
          <p:nvPr/>
        </p:nvSpPr>
        <p:spPr bwMode="auto">
          <a:xfrm>
            <a:off x="971550" y="2862263"/>
            <a:ext cx="3529013" cy="1085850"/>
          </a:xfrm>
          <a:prstGeom prst="rect">
            <a:avLst/>
          </a:prstGeom>
          <a:solidFill>
            <a:schemeClr val="hlink"/>
          </a:solidFill>
          <a:ln w="19050">
            <a:solidFill>
              <a:schemeClr val="accent2"/>
            </a:solidFill>
            <a:miter lim="800000"/>
            <a:headEnd/>
            <a:tailEnd/>
          </a:ln>
        </p:spPr>
        <p:txBody>
          <a:bodyPr>
            <a:spAutoFit/>
          </a:bodyPr>
          <a:lstStyle/>
          <a:p>
            <a:pPr marL="539750" indent="-539750"/>
            <a:r>
              <a:rPr lang="zh-CN" altLang="en-US" b="1">
                <a:solidFill>
                  <a:schemeClr val="bg2"/>
                </a:solidFill>
              </a:rPr>
              <a:t>共质体途径</a:t>
            </a:r>
            <a:r>
              <a:rPr lang="zh-CN" altLang="en-US">
                <a:solidFill>
                  <a:srgbClr val="FF3300"/>
                </a:solidFill>
              </a:rPr>
              <a:t>  </a:t>
            </a:r>
            <a:r>
              <a:rPr lang="en-US" altLang="zh-CN" sz="2000">
                <a:latin typeface="楷体_GB2312" pitchFamily="49" charset="-122"/>
                <a:ea typeface="楷体_GB2312" pitchFamily="49" charset="-122"/>
              </a:rPr>
              <a:t>SE-CC</a:t>
            </a:r>
            <a:r>
              <a:rPr lang="zh-CN" altLang="en-US" sz="2000">
                <a:latin typeface="楷体_GB2312" pitchFamily="49" charset="-122"/>
                <a:ea typeface="楷体_GB2312" pitchFamily="49" charset="-122"/>
              </a:rPr>
              <a:t>与周围细胞间有胞间连丝（营养器官）</a:t>
            </a:r>
          </a:p>
        </p:txBody>
      </p:sp>
      <p:sp>
        <p:nvSpPr>
          <p:cNvPr id="559110" name="Rectangle 6"/>
          <p:cNvSpPr>
            <a:spLocks noChangeArrowheads="1"/>
          </p:cNvSpPr>
          <p:nvPr/>
        </p:nvSpPr>
        <p:spPr bwMode="auto">
          <a:xfrm>
            <a:off x="971550" y="4087813"/>
            <a:ext cx="3529013" cy="1085850"/>
          </a:xfrm>
          <a:prstGeom prst="rect">
            <a:avLst/>
          </a:prstGeom>
          <a:solidFill>
            <a:schemeClr val="hlink"/>
          </a:solidFill>
          <a:ln w="19050">
            <a:solidFill>
              <a:schemeClr val="accent2"/>
            </a:solidFill>
            <a:miter lim="800000"/>
            <a:headEnd/>
            <a:tailEnd/>
          </a:ln>
        </p:spPr>
        <p:txBody>
          <a:bodyPr>
            <a:spAutoFit/>
          </a:bodyPr>
          <a:lstStyle/>
          <a:p>
            <a:pPr marL="539750" indent="-539750"/>
            <a:r>
              <a:rPr lang="zh-CN" altLang="en-US" b="1">
                <a:solidFill>
                  <a:schemeClr val="bg2"/>
                </a:solidFill>
              </a:rPr>
              <a:t>质外体途径</a:t>
            </a:r>
            <a:r>
              <a:rPr lang="zh-CN" altLang="en-US" b="1">
                <a:solidFill>
                  <a:srgbClr val="CC0000"/>
                </a:solidFill>
              </a:rPr>
              <a:t>  </a:t>
            </a:r>
            <a:r>
              <a:rPr lang="en-US" altLang="zh-CN" sz="2000">
                <a:latin typeface="楷体_GB2312" pitchFamily="49" charset="-122"/>
                <a:ea typeface="楷体_GB2312" pitchFamily="49" charset="-122"/>
              </a:rPr>
              <a:t>SE-CC</a:t>
            </a:r>
            <a:r>
              <a:rPr lang="zh-CN" altLang="en-US" sz="2000">
                <a:latin typeface="楷体_GB2312" pitchFamily="49" charset="-122"/>
                <a:ea typeface="楷体_GB2312" pitchFamily="49" charset="-122"/>
              </a:rPr>
              <a:t>与周围细胞间缺少胞间连丝</a:t>
            </a:r>
            <a:r>
              <a:rPr lang="en-US" altLang="zh-CN" sz="2000">
                <a:latin typeface="楷体_GB2312" pitchFamily="49" charset="-122"/>
                <a:ea typeface="楷体_GB2312" pitchFamily="49" charset="-122"/>
              </a:rPr>
              <a:t>(</a:t>
            </a:r>
            <a:r>
              <a:rPr lang="zh-CN" altLang="en-US" sz="2000">
                <a:latin typeface="楷体_GB2312" pitchFamily="49" charset="-122"/>
                <a:ea typeface="楷体_GB2312" pitchFamily="49" charset="-122"/>
              </a:rPr>
              <a:t>贮藏器官）</a:t>
            </a:r>
          </a:p>
        </p:txBody>
      </p:sp>
      <p:sp>
        <p:nvSpPr>
          <p:cNvPr id="559111" name="AutoShape 7"/>
          <p:cNvSpPr>
            <a:spLocks/>
          </p:cNvSpPr>
          <p:nvPr/>
        </p:nvSpPr>
        <p:spPr bwMode="auto">
          <a:xfrm>
            <a:off x="539750" y="3128963"/>
            <a:ext cx="360363" cy="1236662"/>
          </a:xfrm>
          <a:prstGeom prst="leftBrace">
            <a:avLst>
              <a:gd name="adj1" fmla="val 28598"/>
              <a:gd name="adj2" fmla="val 51653"/>
            </a:avLst>
          </a:prstGeom>
          <a:noFill/>
          <a:ln w="28575">
            <a:solidFill>
              <a:srgbClr val="FF3300"/>
            </a:solidFill>
            <a:round/>
            <a:headEnd/>
            <a:tailEnd/>
          </a:ln>
        </p:spPr>
        <p:txBody>
          <a:bodyPr wrap="none" anchor="ctr"/>
          <a:lstStyle/>
          <a:p>
            <a:endParaRPr lang="zh-CN" altLang="en-US"/>
          </a:p>
        </p:txBody>
      </p:sp>
      <p:pic>
        <p:nvPicPr>
          <p:cNvPr id="559112" name="Picture 8"/>
          <p:cNvPicPr>
            <a:picLocks noChangeAspect="1" noChangeArrowheads="1"/>
          </p:cNvPicPr>
          <p:nvPr>
            <p:ph sz="half" idx="2"/>
          </p:nvPr>
        </p:nvPicPr>
        <p:blipFill>
          <a:blip r:embed="rId2"/>
          <a:srcRect/>
          <a:stretch>
            <a:fillRect/>
          </a:stretch>
        </p:blipFill>
        <p:spPr>
          <a:xfrm>
            <a:off x="4643438" y="1989138"/>
            <a:ext cx="3668712" cy="4337050"/>
          </a:xfr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9108"/>
                                        </p:tgtEl>
                                        <p:attrNameLst>
                                          <p:attrName>style.visibility</p:attrName>
                                        </p:attrNameLst>
                                      </p:cBhvr>
                                      <p:to>
                                        <p:strVal val="visible"/>
                                      </p:to>
                                    </p:set>
                                    <p:animEffect transition="in" filter="blinds(horizontal)">
                                      <p:cBhvr>
                                        <p:cTn id="7" dur="500"/>
                                        <p:tgtEl>
                                          <p:spTgt spid="5591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9112"/>
                                        </p:tgtEl>
                                        <p:attrNameLst>
                                          <p:attrName>style.visibility</p:attrName>
                                        </p:attrNameLst>
                                      </p:cBhvr>
                                      <p:to>
                                        <p:strVal val="visible"/>
                                      </p:to>
                                    </p:set>
                                    <p:animEffect transition="in" filter="blinds(horizontal)">
                                      <p:cBhvr>
                                        <p:cTn id="12" dur="500"/>
                                        <p:tgtEl>
                                          <p:spTgt spid="5591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9106">
                                            <p:txEl>
                                              <p:pRg st="0" end="0"/>
                                            </p:txEl>
                                          </p:spTgt>
                                        </p:tgtEl>
                                        <p:attrNameLst>
                                          <p:attrName>style.visibility</p:attrName>
                                        </p:attrNameLst>
                                      </p:cBhvr>
                                      <p:to>
                                        <p:strVal val="visible"/>
                                      </p:to>
                                    </p:set>
                                    <p:animEffect transition="in" filter="blinds(horizontal)">
                                      <p:cBhvr>
                                        <p:cTn id="17" dur="500"/>
                                        <p:tgtEl>
                                          <p:spTgt spid="55910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9111"/>
                                        </p:tgtEl>
                                        <p:attrNameLst>
                                          <p:attrName>style.visibility</p:attrName>
                                        </p:attrNameLst>
                                      </p:cBhvr>
                                      <p:to>
                                        <p:strVal val="visible"/>
                                      </p:to>
                                    </p:set>
                                    <p:animEffect transition="in" filter="blinds(horizontal)">
                                      <p:cBhvr>
                                        <p:cTn id="22" dur="500"/>
                                        <p:tgtEl>
                                          <p:spTgt spid="5591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59109"/>
                                        </p:tgtEl>
                                        <p:attrNameLst>
                                          <p:attrName>style.visibility</p:attrName>
                                        </p:attrNameLst>
                                      </p:cBhvr>
                                      <p:to>
                                        <p:strVal val="visible"/>
                                      </p:to>
                                    </p:set>
                                    <p:animEffect transition="in" filter="blinds(horizontal)">
                                      <p:cBhvr>
                                        <p:cTn id="25" dur="500"/>
                                        <p:tgtEl>
                                          <p:spTgt spid="55910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59110"/>
                                        </p:tgtEl>
                                        <p:attrNameLst>
                                          <p:attrName>style.visibility</p:attrName>
                                        </p:attrNameLst>
                                      </p:cBhvr>
                                      <p:to>
                                        <p:strVal val="visible"/>
                                      </p:to>
                                    </p:set>
                                    <p:animEffect transition="in" filter="blinds(horizontal)">
                                      <p:cBhvr>
                                        <p:cTn id="30" dur="500"/>
                                        <p:tgtEl>
                                          <p:spTgt spid="559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6" grpId="0" build="p"/>
      <p:bldP spid="559108" grpId="0" animBg="1"/>
      <p:bldP spid="559109" grpId="0" animBg="1"/>
      <p:bldP spid="559110" grpId="0" animBg="1"/>
      <p:bldP spid="5591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62000" y="990600"/>
            <a:ext cx="7772400" cy="609600"/>
          </a:xfrm>
        </p:spPr>
        <p:txBody>
          <a:bodyPr/>
          <a:lstStyle/>
          <a:p>
            <a:pPr algn="l" eaLnBrk="1" hangingPunct="1"/>
            <a:r>
              <a:rPr lang="zh-CN" altLang="en-US" sz="4000" b="1" smtClean="0">
                <a:effectLst/>
              </a:rPr>
              <a:t>三、韧皮部同化物运输的机理</a:t>
            </a:r>
          </a:p>
        </p:txBody>
      </p:sp>
      <p:sp>
        <p:nvSpPr>
          <p:cNvPr id="40963" name="Rectangle 3"/>
          <p:cNvSpPr>
            <a:spLocks noGrp="1" noChangeArrowheads="1"/>
          </p:cNvSpPr>
          <p:nvPr>
            <p:ph type="body" idx="1"/>
          </p:nvPr>
        </p:nvSpPr>
        <p:spPr>
          <a:xfrm>
            <a:off x="468313" y="2060575"/>
            <a:ext cx="7772400" cy="3819525"/>
          </a:xfrm>
        </p:spPr>
        <p:txBody>
          <a:bodyPr/>
          <a:lstStyle/>
          <a:p>
            <a:pPr algn="just" eaLnBrk="1" hangingPunct="1">
              <a:buFont typeface="Wingdings" pitchFamily="2" charset="2"/>
              <a:buNone/>
            </a:pPr>
            <a:r>
              <a:rPr lang="en-US" altLang="zh-CN" smtClean="0"/>
              <a:t>   </a:t>
            </a:r>
            <a:r>
              <a:rPr lang="en-US" altLang="zh-CN" sz="3600" b="1" smtClean="0">
                <a:solidFill>
                  <a:srgbClr val="FFFF00"/>
                </a:solidFill>
                <a:ea typeface="华文楷体" pitchFamily="2" charset="-122"/>
              </a:rPr>
              <a:t>1930 </a:t>
            </a:r>
            <a:r>
              <a:rPr lang="zh-CN" altLang="en-US" sz="3600" b="1" smtClean="0">
                <a:solidFill>
                  <a:srgbClr val="FFFF00"/>
                </a:solidFill>
                <a:ea typeface="华文楷体" pitchFamily="2" charset="-122"/>
              </a:rPr>
              <a:t>明希</a:t>
            </a:r>
            <a:r>
              <a:rPr lang="en-US" altLang="zh-CN" sz="3600" b="1" smtClean="0">
                <a:solidFill>
                  <a:srgbClr val="FFFF00"/>
                </a:solidFill>
                <a:ea typeface="华文楷体" pitchFamily="2" charset="-122"/>
              </a:rPr>
              <a:t>(E. M</a:t>
            </a:r>
            <a:r>
              <a:rPr lang="en-US" altLang="zh-CN" sz="3600" b="1" smtClean="0">
                <a:solidFill>
                  <a:srgbClr val="FFFF00"/>
                </a:solidFill>
                <a:ea typeface="华文楷体" pitchFamily="2" charset="-122"/>
                <a:cs typeface="Times New Roman" pitchFamily="18" charset="0"/>
              </a:rPr>
              <a:t>ü</a:t>
            </a:r>
            <a:r>
              <a:rPr lang="en-US" altLang="zh-CN" sz="3600" b="1" smtClean="0">
                <a:solidFill>
                  <a:srgbClr val="FFFF00"/>
                </a:solidFill>
                <a:ea typeface="华文楷体" pitchFamily="2" charset="-122"/>
              </a:rPr>
              <a:t>nch) “</a:t>
            </a:r>
            <a:r>
              <a:rPr lang="zh-CN" altLang="en-US" sz="3600" b="1" smtClean="0">
                <a:solidFill>
                  <a:srgbClr val="FFFF00"/>
                </a:solidFill>
                <a:ea typeface="华文楷体" pitchFamily="2" charset="-122"/>
              </a:rPr>
              <a:t>压力流动学说</a:t>
            </a:r>
            <a:r>
              <a:rPr lang="en-US" altLang="zh-CN" sz="3600" b="1" smtClean="0">
                <a:solidFill>
                  <a:srgbClr val="FFFF00"/>
                </a:solidFill>
                <a:ea typeface="华文楷体" pitchFamily="2" charset="-122"/>
              </a:rPr>
              <a:t>(pressure flow hypothesis)” </a:t>
            </a:r>
            <a:r>
              <a:rPr lang="zh-CN" altLang="en-US" sz="3600" b="1" smtClean="0">
                <a:solidFill>
                  <a:srgbClr val="FFFF00"/>
                </a:solidFill>
                <a:ea typeface="华文楷体" pitchFamily="2" charset="-122"/>
              </a:rPr>
              <a:t>主要论点：同化物在筛管内是随集流流动的，而集流的流动是由输导系统的两端的膨压差引起的。</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6 压力流动学说"/>
          <p:cNvPicPr>
            <a:picLocks noChangeAspect="1" noChangeArrowheads="1"/>
          </p:cNvPicPr>
          <p:nvPr/>
        </p:nvPicPr>
        <p:blipFill>
          <a:blip r:embed="rId2">
            <a:lum contrast="10000"/>
          </a:blip>
          <a:srcRect/>
          <a:stretch>
            <a:fillRect/>
          </a:stretch>
        </p:blipFill>
        <p:spPr bwMode="auto">
          <a:xfrm>
            <a:off x="0" y="762000"/>
            <a:ext cx="9144000" cy="5181600"/>
          </a:xfrm>
          <a:prstGeom prst="rect">
            <a:avLst/>
          </a:prstGeom>
          <a:noFill/>
          <a:ln w="9525">
            <a:noFill/>
            <a:miter lim="800000"/>
            <a:headEnd/>
            <a:tailEnd/>
          </a:ln>
        </p:spPr>
      </p:pic>
      <p:sp>
        <p:nvSpPr>
          <p:cNvPr id="542723" name="Text Box 3"/>
          <p:cNvSpPr txBox="1">
            <a:spLocks noChangeArrowheads="1"/>
          </p:cNvSpPr>
          <p:nvPr/>
        </p:nvSpPr>
        <p:spPr bwMode="auto">
          <a:xfrm>
            <a:off x="6324600" y="228600"/>
            <a:ext cx="2286000" cy="641350"/>
          </a:xfrm>
          <a:prstGeom prst="rect">
            <a:avLst/>
          </a:prstGeom>
          <a:solidFill>
            <a:schemeClr val="bg1"/>
          </a:solidFill>
          <a:ln w="9525">
            <a:noFill/>
            <a:miter lim="800000"/>
            <a:headEnd/>
            <a:tailEnd/>
          </a:ln>
          <a:effectLst/>
        </p:spPr>
        <p:txBody>
          <a:bodyPr>
            <a:spAutoFit/>
          </a:bodyPr>
          <a:lstStyle/>
          <a:p>
            <a:pPr>
              <a:spcBef>
                <a:spcPct val="50000"/>
              </a:spcBef>
              <a:defRPr/>
            </a:pPr>
            <a:r>
              <a:rPr lang="zh-CN" altLang="en-US" sz="3600" b="1">
                <a:solidFill>
                  <a:srgbClr val="9900FF"/>
                </a:solidFill>
                <a:effectLst>
                  <a:outerShdw blurRad="38100" dist="38100" dir="2700000" algn="tl">
                    <a:srgbClr val="000000"/>
                  </a:outerShdw>
                </a:effectLst>
              </a:rPr>
              <a:t>加入溶质</a:t>
            </a:r>
          </a:p>
        </p:txBody>
      </p:sp>
      <p:sp>
        <p:nvSpPr>
          <p:cNvPr id="41988" name="Line 4"/>
          <p:cNvSpPr>
            <a:spLocks noChangeShapeType="1"/>
          </p:cNvSpPr>
          <p:nvPr/>
        </p:nvSpPr>
        <p:spPr bwMode="auto">
          <a:xfrm>
            <a:off x="7696200" y="914400"/>
            <a:ext cx="228600" cy="457200"/>
          </a:xfrm>
          <a:prstGeom prst="line">
            <a:avLst/>
          </a:prstGeom>
          <a:noFill/>
          <a:ln w="31750">
            <a:solidFill>
              <a:srgbClr val="FF0000"/>
            </a:solidFill>
            <a:miter lim="800000"/>
            <a:headEnd/>
            <a:tailEnd type="stealth" w="lg" len="med"/>
          </a:ln>
        </p:spPr>
        <p:txBody>
          <a:bodyPr wrap="none"/>
          <a:lstStyle/>
          <a:p>
            <a:endParaRPr lang="zh-CN" altLang="en-US"/>
          </a:p>
        </p:txBody>
      </p:sp>
      <p:sp>
        <p:nvSpPr>
          <p:cNvPr id="542725" name="Text Box 5"/>
          <p:cNvSpPr txBox="1">
            <a:spLocks noChangeArrowheads="1"/>
          </p:cNvSpPr>
          <p:nvPr/>
        </p:nvSpPr>
        <p:spPr bwMode="auto">
          <a:xfrm>
            <a:off x="609600" y="5562600"/>
            <a:ext cx="2286000" cy="641350"/>
          </a:xfrm>
          <a:prstGeom prst="rect">
            <a:avLst/>
          </a:prstGeom>
          <a:solidFill>
            <a:schemeClr val="bg1"/>
          </a:solidFill>
          <a:ln w="9525">
            <a:noFill/>
            <a:miter lim="800000"/>
            <a:headEnd/>
            <a:tailEnd/>
          </a:ln>
          <a:effectLst/>
        </p:spPr>
        <p:txBody>
          <a:bodyPr>
            <a:spAutoFit/>
          </a:bodyPr>
          <a:lstStyle/>
          <a:p>
            <a:pPr>
              <a:spcBef>
                <a:spcPct val="50000"/>
              </a:spcBef>
              <a:defRPr/>
            </a:pPr>
            <a:r>
              <a:rPr lang="zh-CN" altLang="en-US" sz="3600" b="1">
                <a:solidFill>
                  <a:srgbClr val="9900FF"/>
                </a:solidFill>
                <a:effectLst>
                  <a:outerShdw blurRad="38100" dist="38100" dir="2700000" algn="tl">
                    <a:srgbClr val="000000"/>
                  </a:outerShdw>
                </a:effectLst>
              </a:rPr>
              <a:t>移去溶质</a:t>
            </a:r>
          </a:p>
        </p:txBody>
      </p:sp>
      <p:sp>
        <p:nvSpPr>
          <p:cNvPr id="542726" name="Text Box 6"/>
          <p:cNvSpPr txBox="1">
            <a:spLocks noChangeArrowheads="1"/>
          </p:cNvSpPr>
          <p:nvPr/>
        </p:nvSpPr>
        <p:spPr bwMode="auto">
          <a:xfrm>
            <a:off x="6400800" y="5867400"/>
            <a:ext cx="1219200" cy="641350"/>
          </a:xfrm>
          <a:prstGeom prst="rect">
            <a:avLst/>
          </a:prstGeom>
          <a:noFill/>
          <a:ln w="9525">
            <a:noFill/>
            <a:miter lim="800000"/>
            <a:headEnd/>
            <a:tailEnd/>
          </a:ln>
          <a:effectLst/>
        </p:spPr>
        <p:txBody>
          <a:bodyPr wrap="none">
            <a:spAutoFit/>
          </a:bodyPr>
          <a:lstStyle/>
          <a:p>
            <a:pPr>
              <a:spcBef>
                <a:spcPct val="20000"/>
              </a:spcBef>
              <a:defRPr/>
            </a:pPr>
            <a:r>
              <a:rPr lang="zh-CN" altLang="en-US" sz="3600" b="1">
                <a:solidFill>
                  <a:srgbClr val="FF00FF"/>
                </a:solidFill>
                <a:effectLst>
                  <a:outerShdw blurRad="38100" dist="38100" dir="2700000" algn="tl">
                    <a:srgbClr val="000000"/>
                  </a:outerShdw>
                </a:effectLst>
              </a:rPr>
              <a:t>源端 </a:t>
            </a:r>
          </a:p>
        </p:txBody>
      </p:sp>
      <p:sp>
        <p:nvSpPr>
          <p:cNvPr id="542727" name="Text Box 7"/>
          <p:cNvSpPr txBox="1">
            <a:spLocks noChangeArrowheads="1"/>
          </p:cNvSpPr>
          <p:nvPr/>
        </p:nvSpPr>
        <p:spPr bwMode="auto">
          <a:xfrm>
            <a:off x="2955925" y="5835650"/>
            <a:ext cx="1219200" cy="641350"/>
          </a:xfrm>
          <a:prstGeom prst="rect">
            <a:avLst/>
          </a:prstGeom>
          <a:noFill/>
          <a:ln w="9525">
            <a:noFill/>
            <a:miter lim="800000"/>
            <a:headEnd/>
            <a:tailEnd/>
          </a:ln>
          <a:effectLst/>
        </p:spPr>
        <p:txBody>
          <a:bodyPr wrap="none">
            <a:spAutoFit/>
          </a:bodyPr>
          <a:lstStyle/>
          <a:p>
            <a:pPr>
              <a:spcBef>
                <a:spcPct val="20000"/>
              </a:spcBef>
              <a:defRPr/>
            </a:pPr>
            <a:r>
              <a:rPr lang="zh-CN" altLang="en-US" sz="3600" b="1">
                <a:solidFill>
                  <a:srgbClr val="FF00FF"/>
                </a:solidFill>
                <a:effectLst>
                  <a:outerShdw blurRad="38100" dist="38100" dir="2700000" algn="tl">
                    <a:srgbClr val="000000"/>
                  </a:outerShdw>
                </a:effectLst>
              </a:rPr>
              <a:t>库端 </a:t>
            </a:r>
          </a:p>
        </p:txBody>
      </p:sp>
      <p:sp>
        <p:nvSpPr>
          <p:cNvPr id="41992" name="Line 8"/>
          <p:cNvSpPr>
            <a:spLocks noChangeShapeType="1"/>
          </p:cNvSpPr>
          <p:nvPr/>
        </p:nvSpPr>
        <p:spPr bwMode="auto">
          <a:xfrm flipV="1">
            <a:off x="7086600" y="4572000"/>
            <a:ext cx="152400" cy="4572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1993" name="Line 9"/>
          <p:cNvSpPr>
            <a:spLocks noChangeShapeType="1"/>
          </p:cNvSpPr>
          <p:nvPr/>
        </p:nvSpPr>
        <p:spPr bwMode="auto">
          <a:xfrm>
            <a:off x="6553200" y="3657600"/>
            <a:ext cx="457200" cy="2286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1994" name="Line 10"/>
          <p:cNvSpPr>
            <a:spLocks noChangeShapeType="1"/>
          </p:cNvSpPr>
          <p:nvPr/>
        </p:nvSpPr>
        <p:spPr bwMode="auto">
          <a:xfrm flipV="1">
            <a:off x="6248400" y="4343400"/>
            <a:ext cx="762000" cy="1524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1995" name="Line 11"/>
          <p:cNvSpPr>
            <a:spLocks noChangeShapeType="1"/>
          </p:cNvSpPr>
          <p:nvPr/>
        </p:nvSpPr>
        <p:spPr bwMode="auto">
          <a:xfrm flipH="1">
            <a:off x="7848600" y="3962400"/>
            <a:ext cx="533400" cy="2286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1996" name="Line 12"/>
          <p:cNvSpPr>
            <a:spLocks noChangeShapeType="1"/>
          </p:cNvSpPr>
          <p:nvPr/>
        </p:nvSpPr>
        <p:spPr bwMode="auto">
          <a:xfrm flipH="1" flipV="1">
            <a:off x="7696200" y="4419600"/>
            <a:ext cx="381000" cy="3810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1997" name="Line 13"/>
          <p:cNvSpPr>
            <a:spLocks noChangeShapeType="1"/>
          </p:cNvSpPr>
          <p:nvPr/>
        </p:nvSpPr>
        <p:spPr bwMode="auto">
          <a:xfrm flipV="1">
            <a:off x="3200400" y="3505200"/>
            <a:ext cx="457200" cy="2286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1998" name="Line 14"/>
          <p:cNvSpPr>
            <a:spLocks noChangeShapeType="1"/>
          </p:cNvSpPr>
          <p:nvPr/>
        </p:nvSpPr>
        <p:spPr bwMode="auto">
          <a:xfrm flipV="1">
            <a:off x="7315200" y="3048000"/>
            <a:ext cx="0" cy="5334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1999" name="Line 15"/>
          <p:cNvSpPr>
            <a:spLocks noChangeShapeType="1"/>
          </p:cNvSpPr>
          <p:nvPr/>
        </p:nvSpPr>
        <p:spPr bwMode="auto">
          <a:xfrm flipH="1">
            <a:off x="5410200" y="2743200"/>
            <a:ext cx="1066800" cy="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2000" name="Line 16"/>
          <p:cNvSpPr>
            <a:spLocks noChangeShapeType="1"/>
          </p:cNvSpPr>
          <p:nvPr/>
        </p:nvSpPr>
        <p:spPr bwMode="auto">
          <a:xfrm flipH="1">
            <a:off x="2209800" y="4648200"/>
            <a:ext cx="304800" cy="4572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2001" name="Line 17"/>
          <p:cNvSpPr>
            <a:spLocks noChangeShapeType="1"/>
          </p:cNvSpPr>
          <p:nvPr/>
        </p:nvSpPr>
        <p:spPr bwMode="auto">
          <a:xfrm>
            <a:off x="3276600" y="4572000"/>
            <a:ext cx="304800" cy="3810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2002" name="Line 18"/>
          <p:cNvSpPr>
            <a:spLocks noChangeShapeType="1"/>
          </p:cNvSpPr>
          <p:nvPr/>
        </p:nvSpPr>
        <p:spPr bwMode="auto">
          <a:xfrm flipV="1">
            <a:off x="3429000" y="4114800"/>
            <a:ext cx="609600" cy="1524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2003" name="Line 19"/>
          <p:cNvSpPr>
            <a:spLocks noChangeShapeType="1"/>
          </p:cNvSpPr>
          <p:nvPr/>
        </p:nvSpPr>
        <p:spPr bwMode="auto">
          <a:xfrm flipH="1">
            <a:off x="1676400" y="4114800"/>
            <a:ext cx="685800" cy="2286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2004" name="Line 20"/>
          <p:cNvSpPr>
            <a:spLocks noChangeShapeType="1"/>
          </p:cNvSpPr>
          <p:nvPr/>
        </p:nvSpPr>
        <p:spPr bwMode="auto">
          <a:xfrm flipV="1">
            <a:off x="4572000" y="5181600"/>
            <a:ext cx="838200" cy="0"/>
          </a:xfrm>
          <a:prstGeom prst="line">
            <a:avLst/>
          </a:prstGeom>
          <a:noFill/>
          <a:ln w="31750">
            <a:solidFill>
              <a:srgbClr val="FF00FF"/>
            </a:solidFill>
            <a:miter lim="800000"/>
            <a:headEnd/>
            <a:tailEnd type="stealth" w="lg" len="med"/>
          </a:ln>
        </p:spPr>
        <p:txBody>
          <a:bodyPr wrap="none"/>
          <a:lstStyle/>
          <a:p>
            <a:endParaRPr lang="zh-CN" altLang="en-US"/>
          </a:p>
        </p:txBody>
      </p:sp>
      <p:sp>
        <p:nvSpPr>
          <p:cNvPr id="42005" name="Line 21"/>
          <p:cNvSpPr>
            <a:spLocks noChangeShapeType="1"/>
          </p:cNvSpPr>
          <p:nvPr/>
        </p:nvSpPr>
        <p:spPr bwMode="auto">
          <a:xfrm>
            <a:off x="2895600" y="2971800"/>
            <a:ext cx="0" cy="533400"/>
          </a:xfrm>
          <a:prstGeom prst="line">
            <a:avLst/>
          </a:prstGeom>
          <a:noFill/>
          <a:ln w="31750">
            <a:solidFill>
              <a:srgbClr val="FF00FF"/>
            </a:solidFill>
            <a:miter lim="800000"/>
            <a:headEnd/>
            <a:tailEnd type="stealth" w="lg" len="med"/>
          </a:ln>
        </p:spPr>
        <p:txBody>
          <a:bodyPr wrap="none"/>
          <a:lstStyle/>
          <a:p>
            <a:endParaRPr lang="zh-CN" altLang="en-US"/>
          </a:p>
        </p:txBody>
      </p:sp>
      <p:sp>
        <p:nvSpPr>
          <p:cNvPr id="542742" name="Text Box 22"/>
          <p:cNvSpPr txBox="1">
            <a:spLocks noChangeArrowheads="1"/>
          </p:cNvSpPr>
          <p:nvPr/>
        </p:nvSpPr>
        <p:spPr bwMode="auto">
          <a:xfrm>
            <a:off x="5364163" y="1484313"/>
            <a:ext cx="2087562" cy="641350"/>
          </a:xfrm>
          <a:prstGeom prst="rect">
            <a:avLst/>
          </a:prstGeom>
          <a:noFill/>
          <a:ln w="9525">
            <a:noFill/>
            <a:miter lim="800000"/>
            <a:headEnd/>
            <a:tailEnd/>
          </a:ln>
          <a:effectLst/>
        </p:spPr>
        <p:txBody>
          <a:bodyPr>
            <a:spAutoFit/>
          </a:bodyPr>
          <a:lstStyle/>
          <a:p>
            <a:pPr>
              <a:spcBef>
                <a:spcPct val="20000"/>
              </a:spcBef>
              <a:defRPr/>
            </a:pPr>
            <a:r>
              <a:rPr lang="zh-CN" altLang="en-US" sz="3600" b="1">
                <a:solidFill>
                  <a:srgbClr val="FF00FF"/>
                </a:solidFill>
                <a:effectLst>
                  <a:outerShdw blurRad="38100" dist="38100" dir="2700000" algn="tl">
                    <a:srgbClr val="000000"/>
                  </a:outerShdw>
                </a:effectLst>
              </a:rPr>
              <a:t>韧皮部</a:t>
            </a:r>
          </a:p>
        </p:txBody>
      </p:sp>
      <p:sp>
        <p:nvSpPr>
          <p:cNvPr id="542743" name="Text Box 23"/>
          <p:cNvSpPr txBox="1">
            <a:spLocks noChangeArrowheads="1"/>
          </p:cNvSpPr>
          <p:nvPr/>
        </p:nvSpPr>
        <p:spPr bwMode="auto">
          <a:xfrm>
            <a:off x="4724400" y="5181600"/>
            <a:ext cx="2584450" cy="641350"/>
          </a:xfrm>
          <a:prstGeom prst="rect">
            <a:avLst/>
          </a:prstGeom>
          <a:noFill/>
          <a:ln w="9525">
            <a:noFill/>
            <a:miter lim="800000"/>
            <a:headEnd/>
            <a:tailEnd/>
          </a:ln>
          <a:effectLst/>
        </p:spPr>
        <p:txBody>
          <a:bodyPr>
            <a:spAutoFit/>
          </a:bodyPr>
          <a:lstStyle/>
          <a:p>
            <a:pPr>
              <a:spcBef>
                <a:spcPct val="20000"/>
              </a:spcBef>
              <a:defRPr/>
            </a:pPr>
            <a:r>
              <a:rPr lang="zh-CN" altLang="en-US" sz="3600" b="1">
                <a:solidFill>
                  <a:srgbClr val="FF00FF"/>
                </a:solidFill>
                <a:effectLst>
                  <a:outerShdw blurRad="38100" dist="38100" dir="2700000" algn="tl">
                    <a:srgbClr val="000000"/>
                  </a:outerShdw>
                </a:effectLst>
              </a:rPr>
              <a:t>木质部</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a:xfrm>
            <a:off x="685800" y="609600"/>
            <a:ext cx="7772400" cy="587375"/>
          </a:xfrm>
        </p:spPr>
        <p:txBody>
          <a:bodyPr/>
          <a:lstStyle/>
          <a:p>
            <a:pPr eaLnBrk="1" hangingPunct="1">
              <a:defRPr/>
            </a:pPr>
            <a:r>
              <a:rPr lang="zh-CN" altLang="en-US" sz="3600" smtClean="0">
                <a:hlinkClick r:id="rId2" action="ppaction://hlinkfile"/>
              </a:rPr>
              <a:t>新压力流动学说</a:t>
            </a:r>
            <a:endParaRPr lang="zh-CN" altLang="en-US" sz="3600" smtClean="0"/>
          </a:p>
        </p:txBody>
      </p:sp>
      <p:sp>
        <p:nvSpPr>
          <p:cNvPr id="43011" name="Rectangle 5"/>
          <p:cNvSpPr>
            <a:spLocks noGrp="1" noChangeArrowheads="1"/>
          </p:cNvSpPr>
          <p:nvPr>
            <p:ph type="body" sz="half" idx="1"/>
          </p:nvPr>
        </p:nvSpPr>
        <p:spPr>
          <a:xfrm>
            <a:off x="250825" y="1773238"/>
            <a:ext cx="3924300" cy="3889375"/>
          </a:xfrm>
        </p:spPr>
        <p:txBody>
          <a:bodyPr/>
          <a:lstStyle/>
          <a:p>
            <a:pPr algn="just" eaLnBrk="1" hangingPunct="1">
              <a:lnSpc>
                <a:spcPct val="120000"/>
              </a:lnSpc>
              <a:buFont typeface="Wingdings" pitchFamily="2" charset="2"/>
              <a:buNone/>
            </a:pPr>
            <a:r>
              <a:rPr lang="en-US" altLang="zh-CN" sz="2800" smtClean="0"/>
              <a:t>    </a:t>
            </a:r>
            <a:r>
              <a:rPr lang="zh-CN" altLang="en-US" smtClean="0"/>
              <a:t>同化物在筛管内运输是由源库两侧</a:t>
            </a:r>
            <a:r>
              <a:rPr lang="en-US" altLang="zh-CN" smtClean="0"/>
              <a:t>SE-CC</a:t>
            </a:r>
            <a:r>
              <a:rPr lang="zh-CN" altLang="en-US" smtClean="0"/>
              <a:t>复合体内渗透作用所形成的</a:t>
            </a:r>
            <a:r>
              <a:rPr lang="zh-CN" altLang="en-US" b="1" smtClean="0">
                <a:solidFill>
                  <a:schemeClr val="folHlink"/>
                </a:solidFill>
                <a:ea typeface="华文楷体" pitchFamily="2" charset="-122"/>
              </a:rPr>
              <a:t>压力梯度</a:t>
            </a:r>
            <a:r>
              <a:rPr lang="zh-CN" altLang="en-US" smtClean="0"/>
              <a:t>所驱动的。</a:t>
            </a:r>
            <a:r>
              <a:rPr lang="zh-CN" altLang="en-US" sz="2800" smtClean="0"/>
              <a:t> </a:t>
            </a:r>
          </a:p>
        </p:txBody>
      </p:sp>
      <p:pic>
        <p:nvPicPr>
          <p:cNvPr id="43012" name="Picture 8" descr="10"/>
          <p:cNvPicPr>
            <a:picLocks noChangeAspect="1" noChangeArrowheads="1"/>
          </p:cNvPicPr>
          <p:nvPr/>
        </p:nvPicPr>
        <p:blipFill>
          <a:blip r:embed="rId3"/>
          <a:srcRect/>
          <a:stretch>
            <a:fillRect/>
          </a:stretch>
        </p:blipFill>
        <p:spPr bwMode="auto">
          <a:xfrm>
            <a:off x="4284663" y="1412875"/>
            <a:ext cx="4557712" cy="4752975"/>
          </a:xfrm>
          <a:prstGeom prst="rect">
            <a:avLst/>
          </a:prstGeom>
          <a:solidFill>
            <a:srgbClr val="00CC99"/>
          </a:solidFill>
          <a:ln w="76200" cmpd="tri" algn="ctr">
            <a:solidFill>
              <a:srgbClr val="FF0000"/>
            </a:solid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Text Box 2"/>
          <p:cNvSpPr txBox="1">
            <a:spLocks noChangeArrowheads="1"/>
          </p:cNvSpPr>
          <p:nvPr/>
        </p:nvSpPr>
        <p:spPr bwMode="auto">
          <a:xfrm>
            <a:off x="0" y="1143000"/>
            <a:ext cx="9144000" cy="1409700"/>
          </a:xfrm>
          <a:prstGeom prst="rect">
            <a:avLst/>
          </a:prstGeom>
          <a:noFill/>
          <a:ln w="9525">
            <a:noFill/>
            <a:miter lim="800000"/>
            <a:headEnd/>
            <a:tailEnd/>
          </a:ln>
          <a:effectLst/>
        </p:spPr>
        <p:txBody>
          <a:bodyPr>
            <a:spAutoFit/>
          </a:bodyPr>
          <a:lstStyle/>
          <a:p>
            <a:pPr algn="just">
              <a:lnSpc>
                <a:spcPct val="120000"/>
              </a:lnSpc>
              <a:spcBef>
                <a:spcPct val="50000"/>
              </a:spcBef>
              <a:defRPr/>
            </a:pPr>
            <a:r>
              <a:rPr lang="en-US" altLang="zh-CN" sz="3600" b="1">
                <a:solidFill>
                  <a:srgbClr val="66FF33"/>
                </a:solidFill>
                <a:effectLst>
                  <a:outerShdw blurRad="38100" dist="38100" dir="2700000" algn="tl">
                    <a:srgbClr val="000000"/>
                  </a:outerShdw>
                </a:effectLst>
              </a:rPr>
              <a:t>①</a:t>
            </a:r>
            <a:r>
              <a:rPr lang="zh-CN" altLang="en-US" sz="3600" b="1">
                <a:solidFill>
                  <a:srgbClr val="66FF33"/>
                </a:solidFill>
                <a:effectLst>
                  <a:outerShdw blurRad="38100" dist="38100" dir="2700000" algn="tl">
                    <a:srgbClr val="000000"/>
                  </a:outerShdw>
                </a:effectLst>
              </a:rPr>
              <a:t>筛管接近源库两端存在压力势差。</a:t>
            </a:r>
          </a:p>
          <a:p>
            <a:pPr algn="just">
              <a:lnSpc>
                <a:spcPct val="120000"/>
              </a:lnSpc>
              <a:defRPr/>
            </a:pPr>
            <a:r>
              <a:rPr lang="zh-CN" altLang="en-US" sz="3600" b="1">
                <a:solidFill>
                  <a:srgbClr val="66FF33"/>
                </a:solidFill>
                <a:effectLst>
                  <a:outerShdw blurRad="38100" dist="38100" dir="2700000" algn="tl">
                    <a:srgbClr val="000000"/>
                  </a:outerShdw>
                </a:effectLst>
              </a:rPr>
              <a:t>②蚜虫吻刺法证明筛管汁液的确存在正压力</a:t>
            </a:r>
          </a:p>
        </p:txBody>
      </p:sp>
      <p:sp>
        <p:nvSpPr>
          <p:cNvPr id="543747" name="Rectangle 3"/>
          <p:cNvSpPr>
            <a:spLocks noChangeArrowheads="1"/>
          </p:cNvSpPr>
          <p:nvPr/>
        </p:nvSpPr>
        <p:spPr bwMode="auto">
          <a:xfrm>
            <a:off x="304800" y="533400"/>
            <a:ext cx="2171700" cy="641350"/>
          </a:xfrm>
          <a:prstGeom prst="rect">
            <a:avLst/>
          </a:prstGeom>
          <a:solidFill>
            <a:schemeClr val="bg1"/>
          </a:solidFill>
          <a:ln w="9525">
            <a:noFill/>
            <a:miter lim="800000"/>
            <a:headEnd/>
            <a:tailEnd/>
          </a:ln>
          <a:effectLst/>
        </p:spPr>
        <p:txBody>
          <a:bodyPr wrap="none">
            <a:spAutoFit/>
          </a:bodyPr>
          <a:lstStyle/>
          <a:p>
            <a:pPr>
              <a:spcBef>
                <a:spcPct val="20000"/>
              </a:spcBef>
              <a:defRPr/>
            </a:pPr>
            <a:r>
              <a:rPr lang="zh-CN" altLang="en-US" sz="3600" b="1">
                <a:solidFill>
                  <a:srgbClr val="FFFF00"/>
                </a:solidFill>
                <a:effectLst>
                  <a:outerShdw blurRad="38100" dist="38100" dir="2700000" algn="tl">
                    <a:srgbClr val="000000"/>
                  </a:outerShdw>
                </a:effectLst>
              </a:rPr>
              <a:t>支持依据</a:t>
            </a:r>
            <a:r>
              <a:rPr lang="en-US" altLang="zh-CN" sz="3600" b="1">
                <a:solidFill>
                  <a:srgbClr val="FFFF00"/>
                </a:solidFill>
                <a:effectLst>
                  <a:outerShdw blurRad="38100" dist="38100" dir="2700000" algn="tl">
                    <a:srgbClr val="000000"/>
                  </a:outerShdw>
                </a:effectLst>
              </a:rPr>
              <a:t>:</a:t>
            </a:r>
          </a:p>
        </p:txBody>
      </p:sp>
      <p:sp>
        <p:nvSpPr>
          <p:cNvPr id="543748" name="Rectangle 4"/>
          <p:cNvSpPr>
            <a:spLocks noChangeArrowheads="1"/>
          </p:cNvSpPr>
          <p:nvPr/>
        </p:nvSpPr>
        <p:spPr bwMode="auto">
          <a:xfrm>
            <a:off x="228600" y="2667000"/>
            <a:ext cx="2111375" cy="641350"/>
          </a:xfrm>
          <a:prstGeom prst="rect">
            <a:avLst/>
          </a:prstGeom>
          <a:solidFill>
            <a:schemeClr val="bg1"/>
          </a:solidFill>
          <a:ln w="9525">
            <a:noFill/>
            <a:miter lim="800000"/>
            <a:headEnd/>
            <a:tailEnd/>
          </a:ln>
          <a:effectLst/>
        </p:spPr>
        <p:txBody>
          <a:bodyPr>
            <a:spAutoFit/>
          </a:bodyPr>
          <a:lstStyle/>
          <a:p>
            <a:pPr>
              <a:spcBef>
                <a:spcPct val="20000"/>
              </a:spcBef>
              <a:defRPr/>
            </a:pPr>
            <a:r>
              <a:rPr lang="zh-CN" altLang="en-US" sz="3600" b="1">
                <a:solidFill>
                  <a:srgbClr val="FFFF00"/>
                </a:solidFill>
                <a:effectLst>
                  <a:outerShdw blurRad="38100" dist="38100" dir="2700000" algn="tl">
                    <a:srgbClr val="000000"/>
                  </a:outerShdw>
                </a:effectLst>
              </a:rPr>
              <a:t>不足：</a:t>
            </a:r>
          </a:p>
        </p:txBody>
      </p:sp>
      <p:sp>
        <p:nvSpPr>
          <p:cNvPr id="543749" name="Text Box 5"/>
          <p:cNvSpPr txBox="1">
            <a:spLocks noChangeArrowheads="1"/>
          </p:cNvSpPr>
          <p:nvPr/>
        </p:nvSpPr>
        <p:spPr bwMode="auto">
          <a:xfrm>
            <a:off x="228600" y="3505200"/>
            <a:ext cx="8915400" cy="2727325"/>
          </a:xfrm>
          <a:prstGeom prst="rect">
            <a:avLst/>
          </a:prstGeom>
          <a:noFill/>
          <a:ln w="9525">
            <a:noFill/>
            <a:miter lim="800000"/>
            <a:headEnd/>
            <a:tailEnd/>
          </a:ln>
          <a:effectLst/>
        </p:spPr>
        <p:txBody>
          <a:bodyPr>
            <a:spAutoFit/>
          </a:bodyPr>
          <a:lstStyle/>
          <a:p>
            <a:pPr>
              <a:lnSpc>
                <a:spcPct val="120000"/>
              </a:lnSpc>
              <a:defRPr/>
            </a:pPr>
            <a:r>
              <a:rPr lang="en-US" altLang="zh-CN" sz="3600" b="1">
                <a:effectLst>
                  <a:outerShdw blurRad="38100" dist="38100" dir="2700000" algn="tl">
                    <a:srgbClr val="000000"/>
                  </a:outerShdw>
                </a:effectLst>
              </a:rPr>
              <a:t>①</a:t>
            </a:r>
            <a:r>
              <a:rPr lang="zh-CN" altLang="en-US" sz="3600" b="1">
                <a:effectLst>
                  <a:outerShdw blurRad="38100" dist="38100" dir="2700000" algn="tl">
                    <a:srgbClr val="000000"/>
                  </a:outerShdw>
                </a:effectLst>
              </a:rPr>
              <a:t>运输所需的压力势差要比筛管实际的压力差大得多</a:t>
            </a:r>
          </a:p>
          <a:p>
            <a:pPr>
              <a:lnSpc>
                <a:spcPct val="120000"/>
              </a:lnSpc>
              <a:defRPr/>
            </a:pPr>
            <a:r>
              <a:rPr lang="zh-CN" altLang="en-US" sz="3600" b="1">
                <a:effectLst>
                  <a:outerShdw blurRad="38100" dist="38100" dir="2700000" algn="tl">
                    <a:srgbClr val="000000"/>
                  </a:outerShdw>
                </a:effectLst>
              </a:rPr>
              <a:t>②很难解释双向运输</a:t>
            </a:r>
          </a:p>
          <a:p>
            <a:pPr>
              <a:lnSpc>
                <a:spcPct val="120000"/>
              </a:lnSpc>
              <a:defRPr/>
            </a:pPr>
            <a:r>
              <a:rPr lang="zh-CN" altLang="en-US" sz="3600" b="1">
                <a:effectLst>
                  <a:outerShdw blurRad="38100" dist="38100" dir="2700000" algn="tl">
                    <a:srgbClr val="000000"/>
                  </a:outerShdw>
                </a:effectLst>
              </a:rPr>
              <a:t>③实际上运输是消耗代谢能量的主动过程</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4213" y="260350"/>
            <a:ext cx="7772400" cy="1143000"/>
          </a:xfrm>
        </p:spPr>
        <p:txBody>
          <a:bodyPr/>
          <a:lstStyle/>
          <a:p>
            <a:pPr algn="l" eaLnBrk="1" hangingPunct="1">
              <a:defRPr/>
            </a:pPr>
            <a:r>
              <a:rPr lang="zh-CN" altLang="en-US" sz="4000" b="1" smtClean="0">
                <a:solidFill>
                  <a:srgbClr val="FFFF00"/>
                </a:solidFill>
              </a:rPr>
              <a:t>一、短距离运输系统</a:t>
            </a:r>
          </a:p>
        </p:txBody>
      </p:sp>
      <p:sp>
        <p:nvSpPr>
          <p:cNvPr id="11267" name="Rectangle 3"/>
          <p:cNvSpPr>
            <a:spLocks noGrp="1" noChangeArrowheads="1"/>
          </p:cNvSpPr>
          <p:nvPr>
            <p:ph type="body" sz="half" idx="1"/>
          </p:nvPr>
        </p:nvSpPr>
        <p:spPr>
          <a:xfrm>
            <a:off x="468313" y="1196975"/>
            <a:ext cx="8280400" cy="2160588"/>
          </a:xfrm>
        </p:spPr>
        <p:txBody>
          <a:bodyPr/>
          <a:lstStyle/>
          <a:p>
            <a:pPr marL="533400" indent="-533400" eaLnBrk="1" hangingPunct="1">
              <a:buFont typeface="Wingdings" pitchFamily="2" charset="2"/>
              <a:buNone/>
            </a:pPr>
            <a:r>
              <a:rPr lang="zh-CN" altLang="en-US" b="1" smtClean="0"/>
              <a:t>（一）胞内运输</a:t>
            </a:r>
          </a:p>
          <a:p>
            <a:pPr marL="533400" indent="-533400" eaLnBrk="1" hangingPunct="1">
              <a:buFont typeface="Wingdings" pitchFamily="2" charset="2"/>
              <a:buNone/>
            </a:pPr>
            <a:r>
              <a:rPr lang="zh-CN" altLang="en-US" sz="2800" smtClean="0"/>
              <a:t>  </a:t>
            </a:r>
            <a:r>
              <a:rPr lang="zh-CN" altLang="en-US" sz="2800" smtClean="0">
                <a:solidFill>
                  <a:schemeClr val="folHlink"/>
                </a:solidFill>
                <a:ea typeface="隶书" pitchFamily="49" charset="-122"/>
              </a:rPr>
              <a:t>胞内运输：细胞内及细胞器间的物质运输。</a:t>
            </a:r>
          </a:p>
          <a:p>
            <a:pPr marL="533400" indent="-533400" eaLnBrk="1" hangingPunct="1">
              <a:buFont typeface="Wingdings" pitchFamily="2" charset="2"/>
              <a:buNone/>
            </a:pPr>
            <a:r>
              <a:rPr lang="zh-CN" altLang="en-US" sz="2800" smtClean="0"/>
              <a:t>  形式：</a:t>
            </a:r>
            <a:r>
              <a:rPr lang="zh-CN" altLang="en-US" sz="2800" u="sng" smtClean="0"/>
              <a:t>分子扩散</a:t>
            </a:r>
            <a:r>
              <a:rPr lang="zh-CN" altLang="en-US" sz="2800" smtClean="0"/>
              <a:t>、</a:t>
            </a:r>
            <a:r>
              <a:rPr lang="zh-CN" altLang="en-US" sz="2800" u="sng" smtClean="0"/>
              <a:t>胞质环流</a:t>
            </a:r>
            <a:r>
              <a:rPr lang="zh-CN" altLang="en-US" sz="2800" smtClean="0"/>
              <a:t>、</a:t>
            </a:r>
            <a:r>
              <a:rPr lang="zh-CN" altLang="en-US" sz="2800" u="sng" smtClean="0"/>
              <a:t>跨细胞器膜的运输</a:t>
            </a:r>
            <a:r>
              <a:rPr lang="zh-CN" altLang="en-US" sz="2800" smtClean="0"/>
              <a:t>、</a:t>
            </a:r>
          </a:p>
          <a:p>
            <a:pPr marL="533400" indent="-533400" eaLnBrk="1" hangingPunct="1">
              <a:buFont typeface="Wingdings" pitchFamily="2" charset="2"/>
              <a:buNone/>
            </a:pPr>
            <a:r>
              <a:rPr lang="zh-CN" altLang="en-US" sz="2800" smtClean="0"/>
              <a:t>              </a:t>
            </a:r>
            <a:r>
              <a:rPr lang="zh-CN" altLang="en-US" sz="2800" u="sng" smtClean="0">
                <a:latin typeface="楷体_GB2312" pitchFamily="49" charset="-122"/>
              </a:rPr>
              <a:t>囊泡的形成与囊泡内含物的释放</a:t>
            </a:r>
            <a:endParaRPr lang="zh-CN" altLang="en-US" sz="2800" u="sng" smtClean="0"/>
          </a:p>
        </p:txBody>
      </p:sp>
      <p:pic>
        <p:nvPicPr>
          <p:cNvPr id="11268" name="Picture 5"/>
          <p:cNvPicPr>
            <a:picLocks noGrp="1" noChangeAspect="1" noChangeArrowheads="1"/>
          </p:cNvPicPr>
          <p:nvPr>
            <p:ph sz="half" idx="2"/>
          </p:nvPr>
        </p:nvPicPr>
        <p:blipFill>
          <a:blip r:embed="rId2"/>
          <a:srcRect/>
          <a:stretch>
            <a:fillRect/>
          </a:stretch>
        </p:blipFill>
        <p:spPr>
          <a:xfrm>
            <a:off x="785813" y="3429000"/>
            <a:ext cx="2592387" cy="2928938"/>
          </a:xfrm>
        </p:spPr>
      </p:pic>
      <p:pic>
        <p:nvPicPr>
          <p:cNvPr id="11269" name="Picture 7"/>
          <p:cNvPicPr>
            <a:picLocks noChangeAspect="1" noChangeArrowheads="1"/>
          </p:cNvPicPr>
          <p:nvPr/>
        </p:nvPicPr>
        <p:blipFill>
          <a:blip r:embed="rId3"/>
          <a:srcRect/>
          <a:stretch>
            <a:fillRect/>
          </a:stretch>
        </p:blipFill>
        <p:spPr bwMode="auto">
          <a:xfrm>
            <a:off x="3511550" y="3429000"/>
            <a:ext cx="4738688" cy="29289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60" name="Rectangle 8"/>
          <p:cNvSpPr>
            <a:spLocks noChangeArrowheads="1"/>
          </p:cNvSpPr>
          <p:nvPr/>
        </p:nvSpPr>
        <p:spPr bwMode="auto">
          <a:xfrm>
            <a:off x="936625" y="246063"/>
            <a:ext cx="7340600" cy="576262"/>
          </a:xfrm>
          <a:prstGeom prst="rect">
            <a:avLst/>
          </a:prstGeom>
          <a:noFill/>
          <a:ln w="9525">
            <a:noFill/>
            <a:miter lim="800000"/>
            <a:headEnd/>
            <a:tailEnd/>
          </a:ln>
        </p:spPr>
        <p:txBody>
          <a:bodyPr anchor="ctr"/>
          <a:lstStyle/>
          <a:p>
            <a:pPr algn="ctr">
              <a:defRPr/>
            </a:pPr>
            <a:r>
              <a:rPr kumimoji="0" lang="zh-CN" altLang="en-US" sz="4400" b="1">
                <a:solidFill>
                  <a:schemeClr val="folHlink"/>
                </a:solidFill>
                <a:latin typeface="华文新魏" pitchFamily="2" charset="-122"/>
                <a:ea typeface="华文新魏" pitchFamily="2" charset="-122"/>
              </a:rPr>
              <a:t>第四节 同化物的配置</a:t>
            </a:r>
            <a:r>
              <a:rPr lang="zh-CN" altLang="en-US" sz="4000">
                <a:solidFill>
                  <a:schemeClr val="tx2"/>
                </a:solidFill>
                <a:ea typeface="ˎ̥"/>
                <a:cs typeface="ˎ̥"/>
              </a:rPr>
              <a:t> </a:t>
            </a:r>
            <a:endParaRPr lang="zh-CN" altLang="en-US" sz="4400">
              <a:solidFill>
                <a:schemeClr val="tx2"/>
              </a:solidFill>
              <a:effectLst>
                <a:outerShdw blurRad="38100" dist="38100" dir="2700000" algn="tl">
                  <a:srgbClr val="000000"/>
                </a:outerShdw>
              </a:effectLst>
              <a:latin typeface="Arial" pitchFamily="34" charset="0"/>
            </a:endParaRPr>
          </a:p>
        </p:txBody>
      </p:sp>
      <p:sp>
        <p:nvSpPr>
          <p:cNvPr id="45059" name="Rectangle 6"/>
          <p:cNvSpPr>
            <a:spLocks noChangeArrowheads="1"/>
          </p:cNvSpPr>
          <p:nvPr/>
        </p:nvSpPr>
        <p:spPr bwMode="auto">
          <a:xfrm>
            <a:off x="250825" y="1052513"/>
            <a:ext cx="8137525" cy="792162"/>
          </a:xfrm>
          <a:prstGeom prst="rect">
            <a:avLst/>
          </a:prstGeom>
          <a:noFill/>
          <a:ln w="9525">
            <a:noFill/>
            <a:miter lim="800000"/>
            <a:headEnd/>
            <a:tailEnd/>
          </a:ln>
        </p:spPr>
        <p:txBody>
          <a:bodyPr/>
          <a:lstStyle/>
          <a:p>
            <a:pPr indent="623888">
              <a:spcBef>
                <a:spcPct val="20000"/>
              </a:spcBef>
            </a:pPr>
            <a:r>
              <a:rPr lang="zh-CN" altLang="en-US" sz="2800" b="1">
                <a:latin typeface="楷体_GB2312" pitchFamily="49" charset="-122"/>
                <a:ea typeface="楷体_GB2312" pitchFamily="49" charset="-122"/>
              </a:rPr>
              <a:t>同化物配置</a:t>
            </a:r>
            <a:r>
              <a:rPr lang="en-US" altLang="zh-CN" sz="2800">
                <a:solidFill>
                  <a:schemeClr val="folHlink"/>
                </a:solidFill>
                <a:latin typeface="楷体_GB2312" pitchFamily="49" charset="-122"/>
                <a:ea typeface="楷体_GB2312" pitchFamily="49" charset="-122"/>
              </a:rPr>
              <a:t>(assimilate allocation)</a:t>
            </a:r>
            <a:r>
              <a:rPr lang="zh-CN" altLang="en-US" sz="2800">
                <a:solidFill>
                  <a:schemeClr val="folHlink"/>
                </a:solidFill>
                <a:latin typeface="楷体_GB2312" pitchFamily="49" charset="-122"/>
                <a:ea typeface="楷体_GB2312" pitchFamily="49" charset="-122"/>
              </a:rPr>
              <a:t>就是指的光合同化物的代谢转化去向与调节。</a:t>
            </a:r>
            <a:r>
              <a:rPr lang="zh-CN" altLang="en-US">
                <a:latin typeface="楷体_GB2312" pitchFamily="49" charset="-122"/>
                <a:ea typeface="楷体_GB2312" pitchFamily="49" charset="-122"/>
              </a:rPr>
              <a:t> </a:t>
            </a:r>
            <a:endParaRPr lang="zh-CN" altLang="en-US" sz="1700"/>
          </a:p>
          <a:p>
            <a:pPr indent="623888" algn="just">
              <a:lnSpc>
                <a:spcPct val="80000"/>
              </a:lnSpc>
              <a:spcBef>
                <a:spcPct val="20000"/>
              </a:spcBef>
            </a:pPr>
            <a:endParaRPr lang="en-US" altLang="zh-CN" sz="3200"/>
          </a:p>
        </p:txBody>
      </p:sp>
      <p:pic>
        <p:nvPicPr>
          <p:cNvPr id="45060" name="Picture 5"/>
          <p:cNvPicPr>
            <a:picLocks noChangeAspect="1" noChangeArrowheads="1"/>
          </p:cNvPicPr>
          <p:nvPr/>
        </p:nvPicPr>
        <p:blipFill>
          <a:blip r:embed="rId2"/>
          <a:srcRect/>
          <a:stretch>
            <a:fillRect/>
          </a:stretch>
        </p:blipFill>
        <p:spPr bwMode="auto">
          <a:xfrm>
            <a:off x="2339975" y="1989138"/>
            <a:ext cx="4608513" cy="4524375"/>
          </a:xfrm>
          <a:prstGeom prst="rect">
            <a:avLst/>
          </a:prstGeom>
          <a:solidFill>
            <a:srgbClr val="00CC99"/>
          </a:solidFill>
          <a:ln w="28575">
            <a:solidFill>
              <a:srgbClr val="FF0066"/>
            </a:solid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323850" y="765175"/>
            <a:ext cx="5111750" cy="5688013"/>
          </a:xfrm>
          <a:prstGeom prst="rect">
            <a:avLst/>
          </a:prstGeom>
          <a:noFill/>
          <a:ln w="9525">
            <a:noFill/>
            <a:miter lim="800000"/>
            <a:headEnd/>
            <a:tailEnd/>
          </a:ln>
        </p:spPr>
        <p:txBody>
          <a:bodyPr/>
          <a:lstStyle/>
          <a:p>
            <a:pPr indent="539750" algn="just">
              <a:spcBef>
                <a:spcPct val="20000"/>
              </a:spcBef>
              <a:buClr>
                <a:srgbClr val="FF0066"/>
              </a:buClr>
              <a:buFont typeface="Wingdings" pitchFamily="2" charset="2"/>
              <a:buNone/>
            </a:pPr>
            <a:r>
              <a:rPr lang="zh-CN" altLang="en-US">
                <a:latin typeface="楷体_GB2312" pitchFamily="49" charset="-122"/>
                <a:ea typeface="楷体_GB2312" pitchFamily="49" charset="-122"/>
              </a:rPr>
              <a:t>叶绿体和淀粉体中</a:t>
            </a:r>
            <a:r>
              <a:rPr lang="zh-CN" altLang="en-US">
                <a:solidFill>
                  <a:srgbClr val="FFFF00"/>
                </a:solidFill>
                <a:latin typeface="楷体_GB2312" pitchFamily="49" charset="-122"/>
                <a:ea typeface="楷体_GB2312" pitchFamily="49" charset="-122"/>
              </a:rPr>
              <a:t>合成淀粉</a:t>
            </a:r>
            <a:r>
              <a:rPr lang="zh-CN" altLang="en-US">
                <a:latin typeface="楷体_GB2312" pitchFamily="49" charset="-122"/>
                <a:ea typeface="楷体_GB2312" pitchFamily="49" charset="-122"/>
              </a:rPr>
              <a:t>途径一般为</a:t>
            </a:r>
            <a:r>
              <a:rPr lang="en-US" altLang="zh-CN">
                <a:latin typeface="楷体_GB2312" pitchFamily="49" charset="-122"/>
                <a:ea typeface="楷体_GB2312" pitchFamily="49" charset="-122"/>
              </a:rPr>
              <a:t>ADPG</a:t>
            </a:r>
            <a:r>
              <a:rPr lang="zh-CN" altLang="en-US">
                <a:latin typeface="楷体_GB2312" pitchFamily="49" charset="-122"/>
                <a:ea typeface="楷体_GB2312" pitchFamily="49" charset="-122"/>
              </a:rPr>
              <a:t>途径。</a:t>
            </a:r>
            <a:endParaRPr lang="zh-CN" altLang="en-US"/>
          </a:p>
          <a:p>
            <a:pPr indent="539750" algn="just">
              <a:spcBef>
                <a:spcPct val="20000"/>
              </a:spcBef>
              <a:buClr>
                <a:srgbClr val="FF0066"/>
              </a:buClr>
              <a:buFont typeface="Wingdings" pitchFamily="2" charset="2"/>
              <a:buNone/>
            </a:pPr>
            <a:r>
              <a:rPr lang="en-US" altLang="zh-CN">
                <a:latin typeface="楷体_GB2312" pitchFamily="49" charset="-122"/>
                <a:ea typeface="楷体_GB2312" pitchFamily="49" charset="-122"/>
              </a:rPr>
              <a:t>(1)</a:t>
            </a:r>
            <a:r>
              <a:rPr lang="en-US" altLang="zh-CN" b="1">
                <a:solidFill>
                  <a:srgbClr val="FFFF00"/>
                </a:solidFill>
                <a:latin typeface="楷体_GB2312" pitchFamily="49" charset="-122"/>
                <a:ea typeface="楷体_GB2312" pitchFamily="49" charset="-122"/>
              </a:rPr>
              <a:t>ADPG</a:t>
            </a:r>
            <a:r>
              <a:rPr lang="zh-CN" altLang="en-US" b="1">
                <a:solidFill>
                  <a:srgbClr val="FFFF00"/>
                </a:solidFill>
                <a:latin typeface="楷体_GB2312" pitchFamily="49" charset="-122"/>
                <a:ea typeface="楷体_GB2312" pitchFamily="49" charset="-122"/>
              </a:rPr>
              <a:t>焦磷酸化酶（</a:t>
            </a:r>
            <a:r>
              <a:rPr lang="en-US" altLang="zh-CN" b="1">
                <a:solidFill>
                  <a:srgbClr val="FFFF00"/>
                </a:solidFill>
                <a:latin typeface="楷体_GB2312" pitchFamily="49" charset="-122"/>
                <a:ea typeface="楷体_GB2312" pitchFamily="49" charset="-122"/>
              </a:rPr>
              <a:t>AGP</a:t>
            </a:r>
            <a:r>
              <a:rPr lang="zh-CN" altLang="en-US" b="1">
                <a:solidFill>
                  <a:srgbClr val="FFFF00"/>
                </a:solidFill>
                <a:latin typeface="楷体_GB2312" pitchFamily="49" charset="-122"/>
                <a:ea typeface="楷体_GB2312" pitchFamily="49" charset="-122"/>
              </a:rPr>
              <a:t>）</a:t>
            </a:r>
            <a:r>
              <a:rPr lang="zh-CN" altLang="en-US">
                <a:latin typeface="楷体_GB2312" pitchFamily="49" charset="-122"/>
                <a:ea typeface="楷体_GB2312" pitchFamily="49" charset="-122"/>
              </a:rPr>
              <a:t>催化葡萄糖供体</a:t>
            </a:r>
            <a:r>
              <a:rPr lang="en-US" altLang="zh-CN">
                <a:latin typeface="楷体_GB2312" pitchFamily="49" charset="-122"/>
                <a:ea typeface="楷体_GB2312" pitchFamily="49" charset="-122"/>
              </a:rPr>
              <a:t>ADPG</a:t>
            </a:r>
            <a:r>
              <a:rPr lang="zh-CN" altLang="en-US">
                <a:latin typeface="楷体_GB2312" pitchFamily="49" charset="-122"/>
                <a:ea typeface="楷体_GB2312" pitchFamily="49" charset="-122"/>
              </a:rPr>
              <a:t>的合成。 </a:t>
            </a:r>
            <a:endParaRPr lang="zh-CN" altLang="en-US"/>
          </a:p>
          <a:p>
            <a:pPr indent="539750" algn="just">
              <a:spcBef>
                <a:spcPct val="20000"/>
              </a:spcBef>
              <a:buClr>
                <a:srgbClr val="FF0066"/>
              </a:buClr>
              <a:buFont typeface="Wingdings" pitchFamily="2" charset="2"/>
              <a:buNone/>
            </a:pPr>
            <a:r>
              <a:rPr lang="en-US" altLang="zh-CN">
                <a:latin typeface="楷体_GB2312" pitchFamily="49" charset="-122"/>
                <a:ea typeface="楷体_GB2312" pitchFamily="49" charset="-122"/>
              </a:rPr>
              <a:t>G1P + ATP→ADPG + PPi </a:t>
            </a:r>
            <a:endParaRPr lang="en-US" altLang="zh-CN"/>
          </a:p>
          <a:p>
            <a:pPr indent="539750" algn="just">
              <a:spcBef>
                <a:spcPct val="20000"/>
              </a:spcBef>
              <a:buClr>
                <a:srgbClr val="FF0066"/>
              </a:buClr>
              <a:buFont typeface="Wingdings" pitchFamily="2" charset="2"/>
              <a:buNone/>
            </a:pPr>
            <a:r>
              <a:rPr lang="en-US" altLang="zh-CN">
                <a:latin typeface="楷体_GB2312" pitchFamily="49" charset="-122"/>
                <a:ea typeface="楷体_GB2312" pitchFamily="49" charset="-122"/>
              </a:rPr>
              <a:t>(2)</a:t>
            </a:r>
            <a:r>
              <a:rPr lang="zh-CN" altLang="en-US" b="1">
                <a:solidFill>
                  <a:srgbClr val="FFFF00"/>
                </a:solidFill>
                <a:latin typeface="楷体_GB2312" pitchFamily="49" charset="-122"/>
                <a:ea typeface="楷体_GB2312" pitchFamily="49" charset="-122"/>
              </a:rPr>
              <a:t>淀粉合成酶</a:t>
            </a:r>
            <a:r>
              <a:rPr lang="zh-CN" altLang="en-US">
                <a:latin typeface="楷体_GB2312" pitchFamily="49" charset="-122"/>
                <a:ea typeface="楷体_GB2312" pitchFamily="49" charset="-122"/>
              </a:rPr>
              <a:t>催化</a:t>
            </a:r>
            <a:r>
              <a:rPr lang="en-US" altLang="zh-CN">
                <a:latin typeface="楷体_GB2312" pitchFamily="49" charset="-122"/>
                <a:ea typeface="楷体_GB2312" pitchFamily="49" charset="-122"/>
              </a:rPr>
              <a:t>ADPG</a:t>
            </a:r>
            <a:r>
              <a:rPr lang="zh-CN" altLang="en-US">
                <a:latin typeface="楷体_GB2312" pitchFamily="49" charset="-122"/>
                <a:ea typeface="楷体_GB2312" pitchFamily="49" charset="-122"/>
              </a:rPr>
              <a:t>分子中的葡萄糖转移到</a:t>
            </a:r>
            <a:r>
              <a:rPr lang="en-US" altLang="zh-CN">
                <a:latin typeface="楷体_GB2312" pitchFamily="49" charset="-122"/>
                <a:ea typeface="楷体_GB2312" pitchFamily="49" charset="-122"/>
              </a:rPr>
              <a:t>α-1,4-</a:t>
            </a:r>
            <a:r>
              <a:rPr lang="zh-CN" altLang="en-US">
                <a:latin typeface="楷体_GB2312" pitchFamily="49" charset="-122"/>
                <a:ea typeface="楷体_GB2312" pitchFamily="49" charset="-122"/>
              </a:rPr>
              <a:t>葡聚糖引物的非还原性末端。 </a:t>
            </a:r>
            <a:endParaRPr lang="zh-CN" altLang="en-US"/>
          </a:p>
          <a:p>
            <a:pPr indent="539750" algn="just">
              <a:spcBef>
                <a:spcPct val="20000"/>
              </a:spcBef>
              <a:buClr>
                <a:srgbClr val="FF0066"/>
              </a:buClr>
              <a:buFont typeface="Wingdings" pitchFamily="2" charset="2"/>
              <a:buNone/>
            </a:pPr>
            <a:r>
              <a:rPr lang="en-US" altLang="zh-CN">
                <a:latin typeface="楷体_GB2312" pitchFamily="49" charset="-122"/>
                <a:ea typeface="楷体_GB2312" pitchFamily="49" charset="-122"/>
              </a:rPr>
              <a:t>ADPG+(</a:t>
            </a:r>
            <a:r>
              <a:rPr lang="zh-CN" altLang="en-US">
                <a:latin typeface="楷体_GB2312" pitchFamily="49" charset="-122"/>
                <a:ea typeface="楷体_GB2312" pitchFamily="49" charset="-122"/>
              </a:rPr>
              <a:t>葡聚糖</a:t>
            </a:r>
            <a:r>
              <a:rPr lang="en-US" altLang="zh-CN">
                <a:latin typeface="楷体_GB2312" pitchFamily="49" charset="-122"/>
                <a:ea typeface="楷体_GB2312" pitchFamily="49" charset="-122"/>
              </a:rPr>
              <a:t>)n→ADP+(</a:t>
            </a:r>
            <a:r>
              <a:rPr lang="zh-CN" altLang="en-US">
                <a:latin typeface="楷体_GB2312" pitchFamily="49" charset="-122"/>
                <a:ea typeface="楷体_GB2312" pitchFamily="49" charset="-122"/>
              </a:rPr>
              <a:t>葡聚糖</a:t>
            </a:r>
            <a:r>
              <a:rPr lang="en-US" altLang="zh-CN">
                <a:latin typeface="楷体_GB2312" pitchFamily="49" charset="-122"/>
                <a:ea typeface="楷体_GB2312" pitchFamily="49" charset="-122"/>
              </a:rPr>
              <a:t>)n+1 </a:t>
            </a:r>
            <a:endParaRPr lang="en-US" altLang="zh-CN"/>
          </a:p>
          <a:p>
            <a:pPr indent="539750" algn="just">
              <a:spcBef>
                <a:spcPct val="20000"/>
              </a:spcBef>
              <a:buClr>
                <a:srgbClr val="FF0066"/>
              </a:buClr>
              <a:buFont typeface="Wingdings" pitchFamily="2" charset="2"/>
              <a:buNone/>
            </a:pPr>
            <a:r>
              <a:rPr lang="en-US" altLang="zh-CN">
                <a:latin typeface="楷体_GB2312" pitchFamily="49" charset="-122"/>
                <a:ea typeface="楷体_GB2312" pitchFamily="49" charset="-122"/>
              </a:rPr>
              <a:t>(3)</a:t>
            </a:r>
            <a:r>
              <a:rPr lang="zh-CN" altLang="en-US" b="1">
                <a:solidFill>
                  <a:srgbClr val="FFFF00"/>
                </a:solidFill>
                <a:latin typeface="楷体_GB2312" pitchFamily="49" charset="-122"/>
                <a:ea typeface="楷体_GB2312" pitchFamily="49" charset="-122"/>
              </a:rPr>
              <a:t>分支酶</a:t>
            </a:r>
            <a:r>
              <a:rPr lang="zh-CN" altLang="en-US">
                <a:latin typeface="楷体_GB2312" pitchFamily="49" charset="-122"/>
                <a:ea typeface="楷体_GB2312" pitchFamily="49" charset="-122"/>
              </a:rPr>
              <a:t>催化</a:t>
            </a:r>
            <a:r>
              <a:rPr lang="en-US" altLang="zh-CN">
                <a:latin typeface="楷体_GB2312" pitchFamily="49" charset="-122"/>
                <a:ea typeface="楷体_GB2312" pitchFamily="49" charset="-122"/>
              </a:rPr>
              <a:t>α-1,6-</a:t>
            </a:r>
            <a:r>
              <a:rPr lang="zh-CN" altLang="en-US">
                <a:latin typeface="楷体_GB2312" pitchFamily="49" charset="-122"/>
                <a:ea typeface="楷体_GB2312" pitchFamily="49" charset="-122"/>
              </a:rPr>
              <a:t>糖苷键的形成，将直链淀粉变为支链淀粉。 </a:t>
            </a:r>
            <a:endParaRPr lang="zh-CN" altLang="en-US"/>
          </a:p>
          <a:p>
            <a:pPr indent="539750" algn="just">
              <a:spcBef>
                <a:spcPct val="20000"/>
              </a:spcBef>
              <a:buClr>
                <a:srgbClr val="FF0066"/>
              </a:buClr>
              <a:buFont typeface="Wingdings" pitchFamily="2" charset="2"/>
              <a:buNone/>
            </a:pPr>
            <a:r>
              <a:rPr lang="zh-CN" altLang="en-US">
                <a:latin typeface="楷体_GB2312" pitchFamily="49" charset="-122"/>
                <a:ea typeface="楷体_GB2312" pitchFamily="49" charset="-122"/>
              </a:rPr>
              <a:t>线性葡聚糖链→具</a:t>
            </a:r>
            <a:r>
              <a:rPr lang="en-US" altLang="zh-CN">
                <a:latin typeface="楷体_GB2312" pitchFamily="49" charset="-122"/>
                <a:ea typeface="楷体_GB2312" pitchFamily="49" charset="-122"/>
              </a:rPr>
              <a:t>α-1,6-</a:t>
            </a:r>
            <a:r>
              <a:rPr lang="zh-CN" altLang="en-US">
                <a:latin typeface="楷体_GB2312" pitchFamily="49" charset="-122"/>
                <a:ea typeface="楷体_GB2312" pitchFamily="49" charset="-122"/>
              </a:rPr>
              <a:t>糖苷键的分支葡聚糖链 </a:t>
            </a:r>
            <a:endParaRPr lang="zh-CN" altLang="en-US" sz="1700"/>
          </a:p>
        </p:txBody>
      </p:sp>
      <p:pic>
        <p:nvPicPr>
          <p:cNvPr id="46083" name="Picture 4" descr="t4-41"/>
          <p:cNvPicPr>
            <a:picLocks noChangeAspect="1" noChangeArrowheads="1"/>
          </p:cNvPicPr>
          <p:nvPr/>
        </p:nvPicPr>
        <p:blipFill>
          <a:blip r:embed="rId2"/>
          <a:srcRect l="63443"/>
          <a:stretch>
            <a:fillRect/>
          </a:stretch>
        </p:blipFill>
        <p:spPr bwMode="auto">
          <a:xfrm>
            <a:off x="5505450" y="855663"/>
            <a:ext cx="3319463" cy="5113337"/>
          </a:xfrm>
          <a:prstGeom prst="rect">
            <a:avLst/>
          </a:prstGeom>
          <a:solidFill>
            <a:srgbClr val="00CC99"/>
          </a:solidFill>
          <a:ln w="28575">
            <a:solidFill>
              <a:srgbClr val="FF0066"/>
            </a:solidFill>
            <a:miter lim="800000"/>
            <a:headEnd/>
            <a:tailEnd/>
          </a:ln>
        </p:spPr>
      </p:pic>
      <p:sp>
        <p:nvSpPr>
          <p:cNvPr id="46084" name="Rectangle 9"/>
          <p:cNvSpPr>
            <a:spLocks noChangeArrowheads="1"/>
          </p:cNvSpPr>
          <p:nvPr/>
        </p:nvSpPr>
        <p:spPr bwMode="auto">
          <a:xfrm>
            <a:off x="179388" y="260350"/>
            <a:ext cx="2825750" cy="579438"/>
          </a:xfrm>
          <a:prstGeom prst="rect">
            <a:avLst/>
          </a:prstGeom>
          <a:noFill/>
          <a:ln w="9525">
            <a:noFill/>
            <a:miter lim="800000"/>
            <a:headEnd/>
            <a:tailEnd/>
          </a:ln>
        </p:spPr>
        <p:txBody>
          <a:bodyPr wrap="none" anchor="ctr">
            <a:spAutoFit/>
          </a:bodyPr>
          <a:lstStyle/>
          <a:p>
            <a:r>
              <a:rPr kumimoji="0" lang="en-US" altLang="zh-CN" sz="3200">
                <a:latin typeface="黑体" pitchFamily="49" charset="-122"/>
                <a:ea typeface="黑体" pitchFamily="49" charset="-122"/>
              </a:rPr>
              <a:t>1. </a:t>
            </a:r>
            <a:r>
              <a:rPr kumimoji="0" lang="zh-CN" altLang="en-US" sz="3200">
                <a:latin typeface="黑体" pitchFamily="49" charset="-122"/>
                <a:ea typeface="黑体" pitchFamily="49" charset="-122"/>
              </a:rPr>
              <a:t>淀粉的合成</a:t>
            </a: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ChangeArrowheads="1"/>
          </p:cNvSpPr>
          <p:nvPr/>
        </p:nvSpPr>
        <p:spPr bwMode="auto">
          <a:xfrm>
            <a:off x="190500" y="909638"/>
            <a:ext cx="5184775" cy="5616575"/>
          </a:xfrm>
          <a:prstGeom prst="rect">
            <a:avLst/>
          </a:prstGeom>
          <a:noFill/>
          <a:ln w="9525">
            <a:noFill/>
            <a:miter lim="800000"/>
            <a:headEnd/>
            <a:tailEnd/>
          </a:ln>
        </p:spPr>
        <p:txBody>
          <a:bodyPr/>
          <a:lstStyle/>
          <a:p>
            <a:pPr indent="449263">
              <a:lnSpc>
                <a:spcPct val="90000"/>
              </a:lnSpc>
              <a:spcBef>
                <a:spcPct val="20000"/>
              </a:spcBef>
              <a:buClr>
                <a:srgbClr val="FF3300"/>
              </a:buClr>
              <a:buFont typeface="Wingdings" pitchFamily="2" charset="2"/>
              <a:buNone/>
              <a:tabLst>
                <a:tab pos="269875" algn="l"/>
              </a:tabLst>
            </a:pPr>
            <a:r>
              <a:rPr lang="zh-CN" altLang="en-US" sz="2200">
                <a:latin typeface="楷体_GB2312" pitchFamily="49" charset="-122"/>
                <a:ea typeface="楷体_GB2312" pitchFamily="49" charset="-122"/>
              </a:rPr>
              <a:t>磷酸丙糖在</a:t>
            </a:r>
            <a:r>
              <a:rPr lang="zh-CN" altLang="en-US" sz="2200" b="1">
                <a:solidFill>
                  <a:srgbClr val="FFFF00"/>
                </a:solidFill>
                <a:latin typeface="楷体_GB2312" pitchFamily="49" charset="-122"/>
                <a:ea typeface="楷体_GB2312" pitchFamily="49" charset="-122"/>
              </a:rPr>
              <a:t>磷酸丙糖异构酶</a:t>
            </a:r>
            <a:r>
              <a:rPr lang="zh-CN" altLang="en-US" sz="2200">
                <a:latin typeface="楷体_GB2312" pitchFamily="49" charset="-122"/>
                <a:ea typeface="楷体_GB2312" pitchFamily="49" charset="-122"/>
              </a:rPr>
              <a:t>作用下转化为磷酸甘油醛，两者在</a:t>
            </a:r>
            <a:r>
              <a:rPr lang="zh-CN" altLang="en-US" sz="2200" b="1">
                <a:solidFill>
                  <a:srgbClr val="FFFF00"/>
                </a:solidFill>
                <a:latin typeface="楷体_GB2312" pitchFamily="49" charset="-122"/>
                <a:ea typeface="楷体_GB2312" pitchFamily="49" charset="-122"/>
              </a:rPr>
              <a:t>醛缩酶</a:t>
            </a:r>
            <a:r>
              <a:rPr lang="zh-CN" altLang="en-US" sz="2200">
                <a:latin typeface="楷体_GB2312" pitchFamily="49" charset="-122"/>
                <a:ea typeface="楷体_GB2312" pitchFamily="49" charset="-122"/>
              </a:rPr>
              <a:t>催化下形成</a:t>
            </a:r>
            <a:r>
              <a:rPr lang="en-US" altLang="zh-CN" sz="2200">
                <a:latin typeface="楷体_GB2312" pitchFamily="49" charset="-122"/>
                <a:ea typeface="楷体_GB2312" pitchFamily="49" charset="-122"/>
              </a:rPr>
              <a:t>F1,6BP</a:t>
            </a:r>
            <a:r>
              <a:rPr lang="zh-CN" altLang="en-US" sz="2200">
                <a:latin typeface="楷体_GB2312" pitchFamily="49" charset="-122"/>
                <a:ea typeface="楷体_GB2312" pitchFamily="49" charset="-122"/>
              </a:rPr>
              <a:t>。</a:t>
            </a:r>
          </a:p>
          <a:p>
            <a:pPr indent="449263">
              <a:lnSpc>
                <a:spcPct val="90000"/>
              </a:lnSpc>
              <a:spcBef>
                <a:spcPct val="20000"/>
              </a:spcBef>
              <a:buClr>
                <a:srgbClr val="FF3300"/>
              </a:buClr>
              <a:buFont typeface="Wingdings" pitchFamily="2" charset="2"/>
              <a:buNone/>
              <a:tabLst>
                <a:tab pos="269875" algn="l"/>
              </a:tabLst>
            </a:pPr>
            <a:r>
              <a:rPr lang="zh-CN" altLang="en-US" sz="2200">
                <a:latin typeface="楷体_GB2312" pitchFamily="49" charset="-122"/>
                <a:ea typeface="楷体_GB2312" pitchFamily="49" charset="-122"/>
              </a:rPr>
              <a:t>          </a:t>
            </a:r>
            <a:r>
              <a:rPr lang="en-US" altLang="zh-CN" sz="2200">
                <a:latin typeface="楷体_GB2312" pitchFamily="49" charset="-122"/>
                <a:ea typeface="楷体_GB2312" pitchFamily="49" charset="-122"/>
              </a:rPr>
              <a:t>FBPase</a:t>
            </a:r>
            <a:endParaRPr lang="en-US" altLang="zh-CN" sz="1700"/>
          </a:p>
          <a:p>
            <a:pPr indent="449263">
              <a:lnSpc>
                <a:spcPct val="90000"/>
              </a:lnSpc>
              <a:spcBef>
                <a:spcPct val="20000"/>
              </a:spcBef>
              <a:buClr>
                <a:srgbClr val="FF3300"/>
              </a:buClr>
              <a:buFont typeface="Wingdings" pitchFamily="2" charset="2"/>
              <a:buNone/>
              <a:tabLst>
                <a:tab pos="269875" algn="l"/>
              </a:tabLst>
            </a:pPr>
            <a:r>
              <a:rPr lang="en-US" altLang="zh-CN" sz="2200">
                <a:latin typeface="楷体_GB2312" pitchFamily="49" charset="-122"/>
                <a:ea typeface="楷体_GB2312" pitchFamily="49" charset="-122"/>
              </a:rPr>
              <a:t>F1,6BP</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H</a:t>
            </a:r>
            <a:r>
              <a:rPr lang="en-US" altLang="zh-CN" sz="2200" baseline="-25000">
                <a:latin typeface="楷体_GB2312" pitchFamily="49" charset="-122"/>
                <a:ea typeface="楷体_GB2312" pitchFamily="49" charset="-122"/>
              </a:rPr>
              <a:t>2</a:t>
            </a:r>
            <a:r>
              <a:rPr lang="en-US" altLang="zh-CN" sz="2200">
                <a:latin typeface="楷体_GB2312" pitchFamily="49" charset="-122"/>
                <a:ea typeface="楷体_GB2312" pitchFamily="49" charset="-122"/>
              </a:rPr>
              <a:t>O → F6P</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Pi      </a:t>
            </a:r>
            <a:endParaRPr lang="en-US" altLang="zh-CN" sz="1700"/>
          </a:p>
          <a:p>
            <a:pPr indent="449263">
              <a:lnSpc>
                <a:spcPct val="90000"/>
              </a:lnSpc>
              <a:spcBef>
                <a:spcPct val="20000"/>
              </a:spcBef>
              <a:buClr>
                <a:srgbClr val="FF3300"/>
              </a:buClr>
              <a:buFont typeface="Wingdings" pitchFamily="2" charset="2"/>
              <a:buNone/>
              <a:tabLst>
                <a:tab pos="269875" algn="l"/>
              </a:tabLst>
            </a:pPr>
            <a:r>
              <a:rPr lang="en-US" altLang="zh-CN" sz="2200">
                <a:latin typeface="楷体_GB2312" pitchFamily="49" charset="-122"/>
                <a:ea typeface="楷体_GB2312" pitchFamily="49" charset="-122"/>
              </a:rPr>
              <a:t>F6P</a:t>
            </a:r>
            <a:r>
              <a:rPr lang="zh-CN" altLang="en-US" sz="2200">
                <a:latin typeface="楷体_GB2312" pitchFamily="49" charset="-122"/>
                <a:ea typeface="楷体_GB2312" pitchFamily="49" charset="-122"/>
              </a:rPr>
              <a:t>在</a:t>
            </a:r>
            <a:r>
              <a:rPr lang="zh-CN" altLang="en-US" sz="2200" b="1">
                <a:solidFill>
                  <a:srgbClr val="FFFF00"/>
                </a:solidFill>
                <a:latin typeface="楷体_GB2312" pitchFamily="49" charset="-122"/>
                <a:ea typeface="楷体_GB2312" pitchFamily="49" charset="-122"/>
              </a:rPr>
              <a:t>磷酸葡萄糖异构酶</a:t>
            </a:r>
            <a:r>
              <a:rPr lang="zh-CN" altLang="en-US" sz="2200">
                <a:latin typeface="楷体_GB2312" pitchFamily="49" charset="-122"/>
                <a:ea typeface="楷体_GB2312" pitchFamily="49" charset="-122"/>
              </a:rPr>
              <a:t>和</a:t>
            </a:r>
            <a:r>
              <a:rPr lang="zh-CN" altLang="en-US" sz="2200" b="1">
                <a:solidFill>
                  <a:srgbClr val="FFFF00"/>
                </a:solidFill>
                <a:latin typeface="楷体_GB2312" pitchFamily="49" charset="-122"/>
                <a:ea typeface="楷体_GB2312" pitchFamily="49" charset="-122"/>
              </a:rPr>
              <a:t>磷酸葡萄糖变位酶</a:t>
            </a:r>
            <a:r>
              <a:rPr lang="zh-CN" altLang="en-US" sz="2200">
                <a:latin typeface="楷体_GB2312" pitchFamily="49" charset="-122"/>
                <a:ea typeface="楷体_GB2312" pitchFamily="49" charset="-122"/>
              </a:rPr>
              <a:t>作用下，形成</a:t>
            </a:r>
            <a:r>
              <a:rPr lang="en-US" altLang="zh-CN" sz="2200">
                <a:latin typeface="楷体_GB2312" pitchFamily="49" charset="-122"/>
                <a:ea typeface="楷体_GB2312" pitchFamily="49" charset="-122"/>
              </a:rPr>
              <a:t>G6P</a:t>
            </a:r>
            <a:r>
              <a:rPr lang="zh-CN" altLang="en-US" sz="2200">
                <a:latin typeface="楷体_GB2312" pitchFamily="49" charset="-122"/>
                <a:ea typeface="楷体_GB2312" pitchFamily="49" charset="-122"/>
              </a:rPr>
              <a:t>和</a:t>
            </a:r>
            <a:r>
              <a:rPr lang="en-US" altLang="zh-CN" sz="2200">
                <a:latin typeface="楷体_GB2312" pitchFamily="49" charset="-122"/>
                <a:ea typeface="楷体_GB2312" pitchFamily="49" charset="-122"/>
              </a:rPr>
              <a:t>G1P</a:t>
            </a:r>
            <a:r>
              <a:rPr lang="zh-CN" altLang="en-US" sz="2200">
                <a:latin typeface="楷体_GB2312" pitchFamily="49" charset="-122"/>
                <a:ea typeface="楷体_GB2312" pitchFamily="49" charset="-122"/>
              </a:rPr>
              <a:t>，然后由</a:t>
            </a:r>
            <a:r>
              <a:rPr lang="en-US" altLang="zh-CN" sz="2200" b="1">
                <a:solidFill>
                  <a:srgbClr val="FFFF00"/>
                </a:solidFill>
                <a:latin typeface="楷体_GB2312" pitchFamily="49" charset="-122"/>
                <a:ea typeface="楷体_GB2312" pitchFamily="49" charset="-122"/>
              </a:rPr>
              <a:t>UDPG</a:t>
            </a:r>
            <a:r>
              <a:rPr lang="zh-CN" altLang="en-US" sz="2200" b="1">
                <a:solidFill>
                  <a:srgbClr val="FFFF00"/>
                </a:solidFill>
                <a:latin typeface="楷体_GB2312" pitchFamily="49" charset="-122"/>
                <a:ea typeface="楷体_GB2312" pitchFamily="49" charset="-122"/>
              </a:rPr>
              <a:t>焦磷酸化酶</a:t>
            </a:r>
            <a:r>
              <a:rPr lang="en-US" altLang="zh-CN" sz="2200" b="1">
                <a:solidFill>
                  <a:srgbClr val="FFFF00"/>
                </a:solidFill>
                <a:latin typeface="楷体_GB2312" pitchFamily="49" charset="-122"/>
                <a:ea typeface="楷体_GB2312" pitchFamily="49" charset="-122"/>
              </a:rPr>
              <a:t>(UGP)</a:t>
            </a:r>
            <a:r>
              <a:rPr lang="zh-CN" altLang="en-US" sz="2200">
                <a:latin typeface="楷体_GB2312" pitchFamily="49" charset="-122"/>
                <a:ea typeface="楷体_GB2312" pitchFamily="49" charset="-122"/>
              </a:rPr>
              <a:t>催化将</a:t>
            </a:r>
            <a:r>
              <a:rPr lang="en-US" altLang="zh-CN" sz="2200">
                <a:latin typeface="楷体_GB2312" pitchFamily="49" charset="-122"/>
                <a:ea typeface="楷体_GB2312" pitchFamily="49" charset="-122"/>
              </a:rPr>
              <a:t>G1P</a:t>
            </a:r>
            <a:r>
              <a:rPr lang="zh-CN" altLang="en-US" sz="2200">
                <a:latin typeface="楷体_GB2312" pitchFamily="49" charset="-122"/>
                <a:ea typeface="楷体_GB2312" pitchFamily="49" charset="-122"/>
              </a:rPr>
              <a:t>和</a:t>
            </a:r>
            <a:r>
              <a:rPr lang="en-US" altLang="zh-CN" sz="2200">
                <a:latin typeface="楷体_GB2312" pitchFamily="49" charset="-122"/>
                <a:ea typeface="楷体_GB2312" pitchFamily="49" charset="-122"/>
              </a:rPr>
              <a:t>UTP</a:t>
            </a:r>
            <a:r>
              <a:rPr lang="zh-CN" altLang="en-US" sz="2200">
                <a:latin typeface="楷体_GB2312" pitchFamily="49" charset="-122"/>
                <a:ea typeface="楷体_GB2312" pitchFamily="49" charset="-122"/>
              </a:rPr>
              <a:t>合成蔗糖所需的葡萄糖供体</a:t>
            </a:r>
            <a:r>
              <a:rPr lang="en-US" altLang="zh-CN" sz="2200">
                <a:latin typeface="楷体_GB2312" pitchFamily="49" charset="-122"/>
                <a:ea typeface="楷体_GB2312" pitchFamily="49" charset="-122"/>
              </a:rPr>
              <a:t>UDPG</a:t>
            </a:r>
            <a:r>
              <a:rPr lang="zh-CN" altLang="en-US" sz="2200">
                <a:latin typeface="楷体_GB2312" pitchFamily="49" charset="-122"/>
                <a:ea typeface="楷体_GB2312" pitchFamily="49" charset="-122"/>
              </a:rPr>
              <a:t>。 </a:t>
            </a:r>
            <a:endParaRPr lang="zh-CN" altLang="en-US" sz="1700"/>
          </a:p>
          <a:p>
            <a:pPr indent="449263">
              <a:lnSpc>
                <a:spcPct val="90000"/>
              </a:lnSpc>
              <a:spcBef>
                <a:spcPct val="20000"/>
              </a:spcBef>
              <a:buClr>
                <a:srgbClr val="FF3300"/>
              </a:buClr>
              <a:buFont typeface="Wingdings" pitchFamily="2" charset="2"/>
              <a:buNone/>
              <a:tabLst>
                <a:tab pos="269875" algn="l"/>
              </a:tabLst>
            </a:pPr>
            <a:r>
              <a:rPr lang="en-US" altLang="zh-CN" sz="2200">
                <a:latin typeface="楷体_GB2312" pitchFamily="49" charset="-122"/>
                <a:ea typeface="楷体_GB2312" pitchFamily="49" charset="-122"/>
              </a:rPr>
              <a:t>G1P</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UTP → UDPG</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PPi </a:t>
            </a:r>
            <a:endParaRPr lang="en-US" altLang="zh-CN" sz="1700"/>
          </a:p>
          <a:p>
            <a:pPr indent="449263">
              <a:lnSpc>
                <a:spcPct val="90000"/>
              </a:lnSpc>
              <a:spcBef>
                <a:spcPct val="20000"/>
              </a:spcBef>
              <a:buClr>
                <a:srgbClr val="FF3300"/>
              </a:buClr>
              <a:buFont typeface="Wingdings" pitchFamily="2" charset="2"/>
              <a:buNone/>
              <a:tabLst>
                <a:tab pos="269875" algn="l"/>
              </a:tabLst>
            </a:pPr>
            <a:r>
              <a:rPr lang="en-US" altLang="zh-CN" sz="2200">
                <a:latin typeface="楷体_GB2312" pitchFamily="49" charset="-122"/>
                <a:ea typeface="楷体_GB2312" pitchFamily="49" charset="-122"/>
              </a:rPr>
              <a:t>UDPG</a:t>
            </a:r>
            <a:r>
              <a:rPr lang="zh-CN" altLang="en-US" sz="2200">
                <a:latin typeface="楷体_GB2312" pitchFamily="49" charset="-122"/>
                <a:ea typeface="楷体_GB2312" pitchFamily="49" charset="-122"/>
              </a:rPr>
              <a:t>和</a:t>
            </a:r>
            <a:r>
              <a:rPr lang="en-US" altLang="zh-CN" sz="2200">
                <a:latin typeface="楷体_GB2312" pitchFamily="49" charset="-122"/>
                <a:ea typeface="楷体_GB2312" pitchFamily="49" charset="-122"/>
              </a:rPr>
              <a:t>F6P</a:t>
            </a:r>
            <a:r>
              <a:rPr lang="zh-CN" altLang="en-US" sz="2200">
                <a:latin typeface="楷体_GB2312" pitchFamily="49" charset="-122"/>
                <a:ea typeface="楷体_GB2312" pitchFamily="49" charset="-122"/>
              </a:rPr>
              <a:t>在</a:t>
            </a:r>
            <a:r>
              <a:rPr lang="zh-CN" altLang="en-US" sz="2200" b="1">
                <a:solidFill>
                  <a:srgbClr val="FFFF00"/>
                </a:solidFill>
                <a:latin typeface="楷体_GB2312" pitchFamily="49" charset="-122"/>
                <a:ea typeface="楷体_GB2312" pitchFamily="49" charset="-122"/>
              </a:rPr>
              <a:t>蔗糖磷酸合成酶</a:t>
            </a:r>
            <a:r>
              <a:rPr lang="en-US" altLang="zh-CN" sz="2200" b="1">
                <a:solidFill>
                  <a:srgbClr val="FFFF00"/>
                </a:solidFill>
                <a:latin typeface="楷体_GB2312" pitchFamily="49" charset="-122"/>
                <a:ea typeface="楷体_GB2312" pitchFamily="49" charset="-122"/>
              </a:rPr>
              <a:t>(SPS)</a:t>
            </a:r>
            <a:r>
              <a:rPr lang="zh-CN" altLang="en-US" sz="2200">
                <a:latin typeface="楷体_GB2312" pitchFamily="49" charset="-122"/>
                <a:ea typeface="楷体_GB2312" pitchFamily="49" charset="-122"/>
              </a:rPr>
              <a:t>催化下形成蔗糖</a:t>
            </a:r>
            <a:r>
              <a:rPr lang="en-US" altLang="zh-CN" sz="2200">
                <a:latin typeface="楷体_GB2312" pitchFamily="49" charset="-122"/>
                <a:ea typeface="楷体_GB2312" pitchFamily="49" charset="-122"/>
              </a:rPr>
              <a:t>-6-</a:t>
            </a:r>
            <a:r>
              <a:rPr lang="zh-CN" altLang="en-US" sz="2200">
                <a:latin typeface="楷体_GB2312" pitchFamily="49" charset="-122"/>
                <a:ea typeface="楷体_GB2312" pitchFamily="49" charset="-122"/>
              </a:rPr>
              <a:t>磷酸</a:t>
            </a:r>
            <a:r>
              <a:rPr lang="en-US" altLang="zh-CN" sz="2200">
                <a:latin typeface="楷体_GB2312" pitchFamily="49" charset="-122"/>
                <a:ea typeface="楷体_GB2312" pitchFamily="49" charset="-122"/>
              </a:rPr>
              <a:t>(S6P) </a:t>
            </a:r>
            <a:r>
              <a:rPr lang="zh-CN" altLang="en-US" sz="2200">
                <a:latin typeface="楷体_GB2312" pitchFamily="49" charset="-122"/>
                <a:ea typeface="楷体_GB2312" pitchFamily="49" charset="-122"/>
              </a:rPr>
              <a:t>。  </a:t>
            </a:r>
          </a:p>
          <a:p>
            <a:pPr indent="449263">
              <a:lnSpc>
                <a:spcPct val="90000"/>
              </a:lnSpc>
              <a:spcBef>
                <a:spcPct val="20000"/>
              </a:spcBef>
              <a:buClr>
                <a:srgbClr val="FF3300"/>
              </a:buClr>
              <a:buFont typeface="Wingdings" pitchFamily="2" charset="2"/>
              <a:buNone/>
              <a:tabLst>
                <a:tab pos="269875" algn="l"/>
              </a:tabLst>
            </a:pPr>
            <a:r>
              <a:rPr lang="zh-CN" altLang="en-US" sz="2200">
                <a:latin typeface="楷体_GB2312" pitchFamily="49" charset="-122"/>
                <a:ea typeface="楷体_GB2312" pitchFamily="49" charset="-122"/>
              </a:rPr>
              <a:t>         </a:t>
            </a:r>
            <a:r>
              <a:rPr lang="en-US" altLang="zh-CN" sz="2200">
                <a:latin typeface="楷体_GB2312" pitchFamily="49" charset="-122"/>
                <a:ea typeface="楷体_GB2312" pitchFamily="49" charset="-122"/>
              </a:rPr>
              <a:t>SPS</a:t>
            </a:r>
            <a:endParaRPr lang="en-US" altLang="zh-CN" sz="1700"/>
          </a:p>
          <a:p>
            <a:pPr indent="449263">
              <a:lnSpc>
                <a:spcPct val="90000"/>
              </a:lnSpc>
              <a:spcBef>
                <a:spcPct val="20000"/>
              </a:spcBef>
              <a:buClr>
                <a:srgbClr val="FF3300"/>
              </a:buClr>
              <a:buFont typeface="Wingdings" pitchFamily="2" charset="2"/>
              <a:buNone/>
              <a:tabLst>
                <a:tab pos="269875" algn="l"/>
              </a:tabLst>
            </a:pPr>
            <a:r>
              <a:rPr lang="en-US" altLang="zh-CN" sz="2200">
                <a:latin typeface="楷体_GB2312" pitchFamily="49" charset="-122"/>
                <a:ea typeface="楷体_GB2312" pitchFamily="49" charset="-122"/>
              </a:rPr>
              <a:t>UDPG</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F6P → S6P</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UDP </a:t>
            </a:r>
            <a:endParaRPr lang="en-US" altLang="zh-CN" sz="1700"/>
          </a:p>
          <a:p>
            <a:pPr indent="449263">
              <a:lnSpc>
                <a:spcPct val="90000"/>
              </a:lnSpc>
              <a:spcBef>
                <a:spcPct val="20000"/>
              </a:spcBef>
              <a:buClr>
                <a:srgbClr val="FF3300"/>
              </a:buClr>
              <a:buFont typeface="Wingdings" pitchFamily="2" charset="2"/>
              <a:buNone/>
              <a:tabLst>
                <a:tab pos="269875" algn="l"/>
              </a:tabLst>
            </a:pPr>
            <a:r>
              <a:rPr lang="en-US" altLang="zh-CN" sz="2200">
                <a:latin typeface="楷体_GB2312" pitchFamily="49" charset="-122"/>
                <a:ea typeface="楷体_GB2312" pitchFamily="49" charset="-122"/>
              </a:rPr>
              <a:t>S6P</a:t>
            </a:r>
            <a:r>
              <a:rPr lang="zh-CN" altLang="en-US" sz="2200">
                <a:latin typeface="楷体_GB2312" pitchFamily="49" charset="-122"/>
                <a:ea typeface="楷体_GB2312" pitchFamily="49" charset="-122"/>
              </a:rPr>
              <a:t>由</a:t>
            </a:r>
            <a:r>
              <a:rPr lang="zh-CN" altLang="en-US" sz="2200" b="1">
                <a:solidFill>
                  <a:srgbClr val="FFFF00"/>
                </a:solidFill>
                <a:latin typeface="楷体_GB2312" pitchFamily="49" charset="-122"/>
                <a:ea typeface="楷体_GB2312" pitchFamily="49" charset="-122"/>
              </a:rPr>
              <a:t>蔗糖磷酸酯酶</a:t>
            </a:r>
            <a:r>
              <a:rPr lang="en-US" altLang="zh-CN" sz="2200" b="1">
                <a:solidFill>
                  <a:srgbClr val="FFFF00"/>
                </a:solidFill>
                <a:latin typeface="楷体_GB2312" pitchFamily="49" charset="-122"/>
                <a:ea typeface="楷体_GB2312" pitchFamily="49" charset="-122"/>
              </a:rPr>
              <a:t>(SPP)</a:t>
            </a:r>
            <a:r>
              <a:rPr lang="zh-CN" altLang="en-US" sz="2200">
                <a:latin typeface="楷体_GB2312" pitchFamily="49" charset="-122"/>
                <a:ea typeface="楷体_GB2312" pitchFamily="49" charset="-122"/>
              </a:rPr>
              <a:t>水解形成蔗糖。        </a:t>
            </a:r>
            <a:r>
              <a:rPr lang="en-US" altLang="zh-CN" sz="2200">
                <a:latin typeface="楷体_GB2312" pitchFamily="49" charset="-122"/>
                <a:ea typeface="楷体_GB2312" pitchFamily="49" charset="-122"/>
              </a:rPr>
              <a:t>SPP</a:t>
            </a:r>
            <a:endParaRPr lang="en-US" altLang="zh-CN" sz="1700"/>
          </a:p>
          <a:p>
            <a:pPr indent="449263">
              <a:lnSpc>
                <a:spcPct val="90000"/>
              </a:lnSpc>
              <a:spcBef>
                <a:spcPct val="20000"/>
              </a:spcBef>
              <a:buClr>
                <a:srgbClr val="FF3300"/>
              </a:buClr>
              <a:buFont typeface="Wingdings" pitchFamily="2" charset="2"/>
              <a:buNone/>
              <a:tabLst>
                <a:tab pos="269875" algn="l"/>
              </a:tabLst>
            </a:pPr>
            <a:r>
              <a:rPr lang="en-US" altLang="zh-CN" sz="2200">
                <a:latin typeface="楷体_GB2312" pitchFamily="49" charset="-122"/>
                <a:ea typeface="楷体_GB2312" pitchFamily="49" charset="-122"/>
              </a:rPr>
              <a:t>S6P</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H</a:t>
            </a:r>
            <a:r>
              <a:rPr lang="en-US" altLang="zh-CN" sz="2200" baseline="-25000">
                <a:latin typeface="楷体_GB2312" pitchFamily="49" charset="-122"/>
                <a:ea typeface="楷体_GB2312" pitchFamily="49" charset="-122"/>
              </a:rPr>
              <a:t>2</a:t>
            </a:r>
            <a:r>
              <a:rPr lang="en-US" altLang="zh-CN" sz="2200">
                <a:latin typeface="楷体_GB2312" pitchFamily="49" charset="-122"/>
                <a:ea typeface="楷体_GB2312" pitchFamily="49" charset="-122"/>
              </a:rPr>
              <a:t>O →</a:t>
            </a:r>
            <a:r>
              <a:rPr lang="zh-CN" altLang="en-US" sz="2200">
                <a:latin typeface="楷体_GB2312" pitchFamily="49" charset="-122"/>
                <a:ea typeface="楷体_GB2312" pitchFamily="49" charset="-122"/>
              </a:rPr>
              <a:t>蔗糖＋</a:t>
            </a:r>
            <a:r>
              <a:rPr lang="en-US" altLang="zh-CN" sz="2200">
                <a:latin typeface="楷体_GB2312" pitchFamily="49" charset="-122"/>
                <a:ea typeface="楷体_GB2312" pitchFamily="49" charset="-122"/>
              </a:rPr>
              <a:t>Pi</a:t>
            </a:r>
          </a:p>
        </p:txBody>
      </p:sp>
      <p:sp>
        <p:nvSpPr>
          <p:cNvPr id="47107" name="Rectangle 5"/>
          <p:cNvSpPr>
            <a:spLocks noChangeArrowheads="1"/>
          </p:cNvSpPr>
          <p:nvPr/>
        </p:nvSpPr>
        <p:spPr bwMode="auto">
          <a:xfrm>
            <a:off x="611188" y="260350"/>
            <a:ext cx="4248150" cy="579438"/>
          </a:xfrm>
          <a:prstGeom prst="rect">
            <a:avLst/>
          </a:prstGeom>
          <a:noFill/>
          <a:ln w="9525">
            <a:noFill/>
            <a:miter lim="800000"/>
            <a:headEnd/>
            <a:tailEnd/>
          </a:ln>
        </p:spPr>
        <p:txBody>
          <a:bodyPr wrap="none" anchor="ctr">
            <a:spAutoFit/>
          </a:bodyPr>
          <a:lstStyle/>
          <a:p>
            <a:r>
              <a:rPr kumimoji="0" lang="en-US" altLang="zh-CN" sz="3200">
                <a:latin typeface="黑体" pitchFamily="49" charset="-122"/>
                <a:ea typeface="黑体" pitchFamily="49" charset="-122"/>
              </a:rPr>
              <a:t>2.</a:t>
            </a:r>
            <a:r>
              <a:rPr kumimoji="0" lang="zh-CN" altLang="en-US" sz="3200">
                <a:latin typeface="黑体" pitchFamily="49" charset="-122"/>
                <a:ea typeface="黑体" pitchFamily="49" charset="-122"/>
              </a:rPr>
              <a:t>细胞质中蔗糖的合成</a:t>
            </a:r>
            <a:endParaRPr lang="zh-CN" altLang="en-US"/>
          </a:p>
        </p:txBody>
      </p:sp>
      <p:pic>
        <p:nvPicPr>
          <p:cNvPr id="47108" name="Picture 4"/>
          <p:cNvPicPr>
            <a:picLocks noChangeAspect="1" noChangeArrowheads="1"/>
          </p:cNvPicPr>
          <p:nvPr/>
        </p:nvPicPr>
        <p:blipFill>
          <a:blip r:embed="rId2"/>
          <a:srcRect l="36867"/>
          <a:stretch>
            <a:fillRect/>
          </a:stretch>
        </p:blipFill>
        <p:spPr bwMode="auto">
          <a:xfrm>
            <a:off x="5364163" y="981075"/>
            <a:ext cx="3611562" cy="5616575"/>
          </a:xfrm>
          <a:prstGeom prst="rect">
            <a:avLst/>
          </a:prstGeom>
          <a:solidFill>
            <a:srgbClr val="00CC99"/>
          </a:solidFill>
          <a:ln w="28575">
            <a:solidFill>
              <a:srgbClr val="FF0066"/>
            </a:solid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descr="ASPP 13"/>
          <p:cNvPicPr>
            <a:picLocks noChangeAspect="1" noChangeArrowheads="1"/>
          </p:cNvPicPr>
          <p:nvPr/>
        </p:nvPicPr>
        <p:blipFill>
          <a:blip r:embed="rId2"/>
          <a:srcRect/>
          <a:stretch>
            <a:fillRect/>
          </a:stretch>
        </p:blipFill>
        <p:spPr bwMode="auto">
          <a:xfrm>
            <a:off x="1763713" y="333375"/>
            <a:ext cx="5624512" cy="6048375"/>
          </a:xfrm>
          <a:prstGeom prst="rect">
            <a:avLst/>
          </a:prstGeom>
          <a:solidFill>
            <a:srgbClr val="00CC99"/>
          </a:solidFill>
          <a:ln w="28575">
            <a:solidFill>
              <a:srgbClr val="FF0066"/>
            </a:solid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ChangeArrowheads="1"/>
          </p:cNvSpPr>
          <p:nvPr/>
        </p:nvSpPr>
        <p:spPr bwMode="auto">
          <a:xfrm>
            <a:off x="1547813" y="5876925"/>
            <a:ext cx="5905500" cy="457200"/>
          </a:xfrm>
          <a:prstGeom prst="rect">
            <a:avLst/>
          </a:prstGeom>
          <a:noFill/>
          <a:ln w="9525">
            <a:noFill/>
            <a:miter lim="800000"/>
            <a:headEnd/>
            <a:tailEnd/>
          </a:ln>
        </p:spPr>
        <p:txBody>
          <a:bodyPr anchor="ctr">
            <a:spAutoFit/>
          </a:bodyPr>
          <a:lstStyle/>
          <a:p>
            <a:pPr algn="ctr"/>
            <a:r>
              <a:rPr kumimoji="0" lang="zh-CN" altLang="en-US" b="1">
                <a:solidFill>
                  <a:srgbClr val="FFFF00"/>
                </a:solidFill>
              </a:rPr>
              <a:t>图</a:t>
            </a:r>
            <a:r>
              <a:rPr kumimoji="0" lang="zh-CN" altLang="en-US" b="1">
                <a:solidFill>
                  <a:srgbClr val="FFFF00"/>
                </a:solidFill>
                <a:ea typeface="ˎ̥"/>
                <a:cs typeface="ˎ̥"/>
              </a:rPr>
              <a:t> </a:t>
            </a:r>
            <a:r>
              <a:rPr kumimoji="0" lang="zh-CN" altLang="en-US" b="1">
                <a:solidFill>
                  <a:srgbClr val="FFFF00"/>
                </a:solidFill>
              </a:rPr>
              <a:t>淀粉和蔗糖相互转化的调控</a:t>
            </a:r>
            <a:endParaRPr lang="zh-CN" altLang="en-US">
              <a:solidFill>
                <a:srgbClr val="FFFF00"/>
              </a:solidFill>
            </a:endParaRPr>
          </a:p>
        </p:txBody>
      </p:sp>
      <p:pic>
        <p:nvPicPr>
          <p:cNvPr id="49155" name="Picture 12" descr="6-15"/>
          <p:cNvPicPr>
            <a:picLocks noChangeAspect="1" noChangeArrowheads="1"/>
          </p:cNvPicPr>
          <p:nvPr/>
        </p:nvPicPr>
        <p:blipFill>
          <a:blip r:embed="rId2"/>
          <a:srcRect/>
          <a:stretch>
            <a:fillRect/>
          </a:stretch>
        </p:blipFill>
        <p:spPr bwMode="auto">
          <a:xfrm>
            <a:off x="900113" y="692150"/>
            <a:ext cx="7200900" cy="5010150"/>
          </a:xfrm>
          <a:prstGeom prst="rect">
            <a:avLst/>
          </a:prstGeom>
          <a:solidFill>
            <a:srgbClr val="00CC99"/>
          </a:solidFill>
          <a:ln w="28575">
            <a:solidFill>
              <a:srgbClr val="FF0066"/>
            </a:solidFill>
            <a:miter lim="800000"/>
            <a:headEnd/>
            <a:tailEnd/>
          </a:ln>
        </p:spPr>
      </p:pic>
      <p:sp>
        <p:nvSpPr>
          <p:cNvPr id="49156" name="Oval 5"/>
          <p:cNvSpPr>
            <a:spLocks noChangeArrowheads="1"/>
          </p:cNvSpPr>
          <p:nvPr/>
        </p:nvSpPr>
        <p:spPr bwMode="auto">
          <a:xfrm>
            <a:off x="3013075" y="1582738"/>
            <a:ext cx="936625" cy="720725"/>
          </a:xfrm>
          <a:prstGeom prst="ellipse">
            <a:avLst/>
          </a:prstGeom>
          <a:noFill/>
          <a:ln w="38100" cmpd="dbl">
            <a:solidFill>
              <a:srgbClr val="FF0066"/>
            </a:solidFill>
            <a:round/>
            <a:headEnd/>
            <a:tailEnd/>
          </a:ln>
        </p:spPr>
        <p:txBody>
          <a:bodyPr wrap="none" anchor="ctr"/>
          <a:lstStyle/>
          <a:p>
            <a:endParaRPr lang="zh-CN" altLang="zh-CN"/>
          </a:p>
        </p:txBody>
      </p:sp>
      <p:sp>
        <p:nvSpPr>
          <p:cNvPr id="49157" name="Oval 4"/>
          <p:cNvSpPr>
            <a:spLocks noChangeArrowheads="1"/>
          </p:cNvSpPr>
          <p:nvPr/>
        </p:nvSpPr>
        <p:spPr bwMode="auto">
          <a:xfrm>
            <a:off x="3348038" y="3738563"/>
            <a:ext cx="1655762" cy="576262"/>
          </a:xfrm>
          <a:prstGeom prst="ellipse">
            <a:avLst/>
          </a:prstGeom>
          <a:noFill/>
          <a:ln w="38100" cmpd="dbl">
            <a:solidFill>
              <a:srgbClr val="FF0066"/>
            </a:solidFill>
            <a:round/>
            <a:headEnd/>
            <a:tailEnd/>
          </a:ln>
        </p:spPr>
        <p:txBody>
          <a:bodyPr wrap="none" anchor="ctr"/>
          <a:lstStyle/>
          <a:p>
            <a:endParaRPr lang="zh-CN"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68313" y="620713"/>
            <a:ext cx="8280400" cy="685800"/>
          </a:xfrm>
        </p:spPr>
        <p:txBody>
          <a:bodyPr/>
          <a:lstStyle/>
          <a:p>
            <a:pPr algn="l" eaLnBrk="1" hangingPunct="1"/>
            <a:r>
              <a:rPr lang="zh-CN" altLang="en-US" sz="3600" b="1" smtClean="0">
                <a:solidFill>
                  <a:schemeClr val="folHlink"/>
                </a:solidFill>
                <a:effectLst/>
              </a:rPr>
              <a:t>第五节 植物体内同化物的分配及其控制</a:t>
            </a:r>
          </a:p>
        </p:txBody>
      </p:sp>
      <p:sp>
        <p:nvSpPr>
          <p:cNvPr id="50179" name="Rectangle 3"/>
          <p:cNvSpPr>
            <a:spLocks noGrp="1" noChangeArrowheads="1"/>
          </p:cNvSpPr>
          <p:nvPr>
            <p:ph type="body" idx="1"/>
          </p:nvPr>
        </p:nvSpPr>
        <p:spPr>
          <a:xfrm>
            <a:off x="468313" y="1557338"/>
            <a:ext cx="4102100" cy="4081462"/>
          </a:xfrm>
        </p:spPr>
        <p:txBody>
          <a:bodyPr/>
          <a:lstStyle/>
          <a:p>
            <a:pPr eaLnBrk="1" hangingPunct="1">
              <a:lnSpc>
                <a:spcPct val="90000"/>
              </a:lnSpc>
              <a:buFont typeface="Wingdings" pitchFamily="2" charset="2"/>
              <a:buNone/>
            </a:pPr>
            <a:r>
              <a:rPr lang="zh-CN" altLang="en-US" smtClean="0"/>
              <a:t>一、源和库的关系</a:t>
            </a:r>
          </a:p>
          <a:p>
            <a:pPr eaLnBrk="1" hangingPunct="1">
              <a:lnSpc>
                <a:spcPct val="90000"/>
              </a:lnSpc>
              <a:buFont typeface="Wingdings" pitchFamily="2" charset="2"/>
              <a:buNone/>
            </a:pPr>
            <a:r>
              <a:rPr lang="zh-CN" altLang="en-US" smtClean="0"/>
              <a:t>（一）源和库</a:t>
            </a:r>
          </a:p>
          <a:p>
            <a:pPr eaLnBrk="1" hangingPunct="1">
              <a:lnSpc>
                <a:spcPct val="90000"/>
              </a:lnSpc>
              <a:buFont typeface="Wingdings" pitchFamily="2" charset="2"/>
              <a:buNone/>
            </a:pPr>
            <a:r>
              <a:rPr lang="en-US" altLang="zh-CN" smtClean="0"/>
              <a:t>1</a:t>
            </a:r>
            <a:r>
              <a:rPr lang="zh-CN" altLang="en-US" smtClean="0"/>
              <a:t>、源</a:t>
            </a:r>
            <a:r>
              <a:rPr lang="en-US" altLang="zh-CN" smtClean="0"/>
              <a:t>-</a:t>
            </a:r>
            <a:r>
              <a:rPr lang="zh-CN" altLang="en-US" smtClean="0"/>
              <a:t>库单位</a:t>
            </a:r>
          </a:p>
          <a:p>
            <a:pPr algn="just" eaLnBrk="1" hangingPunct="1">
              <a:lnSpc>
                <a:spcPct val="90000"/>
              </a:lnSpc>
              <a:buFont typeface="Wingdings" pitchFamily="2" charset="2"/>
              <a:buNone/>
            </a:pPr>
            <a:r>
              <a:rPr lang="zh-CN" altLang="en-US" smtClean="0">
                <a:solidFill>
                  <a:schemeClr val="folHlink"/>
                </a:solidFill>
                <a:latin typeface="隶书" pitchFamily="49" charset="-122"/>
                <a:ea typeface="隶书" pitchFamily="49" charset="-122"/>
              </a:rPr>
              <a:t>  </a:t>
            </a:r>
            <a:r>
              <a:rPr lang="zh-CN" altLang="en-US" smtClean="0">
                <a:latin typeface="隶书" pitchFamily="49" charset="-122"/>
                <a:ea typeface="隶书" pitchFamily="49" charset="-122"/>
              </a:rPr>
              <a:t>概念：</a:t>
            </a:r>
            <a:r>
              <a:rPr lang="zh-CN" altLang="en-US" smtClean="0">
                <a:solidFill>
                  <a:schemeClr val="folHlink"/>
                </a:solidFill>
                <a:latin typeface="隶书" pitchFamily="49" charset="-122"/>
                <a:ea typeface="隶书" pitchFamily="49" charset="-122"/>
              </a:rPr>
              <a:t>在同化物供求上有对应关系的源和库</a:t>
            </a:r>
            <a:r>
              <a:rPr lang="en-US" altLang="zh-CN" smtClean="0">
                <a:solidFill>
                  <a:schemeClr val="folHlink"/>
                </a:solidFill>
                <a:latin typeface="隶书" pitchFamily="49" charset="-122"/>
                <a:ea typeface="隶书" pitchFamily="49" charset="-122"/>
              </a:rPr>
              <a:t>,</a:t>
            </a:r>
            <a:r>
              <a:rPr lang="zh-CN" altLang="en-US" smtClean="0">
                <a:solidFill>
                  <a:schemeClr val="folHlink"/>
                </a:solidFill>
                <a:latin typeface="隶书" pitchFamily="49" charset="-122"/>
                <a:ea typeface="隶书" pitchFamily="49" charset="-122"/>
              </a:rPr>
              <a:t>以用源库间的输导组织合称为源</a:t>
            </a:r>
            <a:r>
              <a:rPr lang="en-US" altLang="zh-CN" smtClean="0">
                <a:solidFill>
                  <a:schemeClr val="folHlink"/>
                </a:solidFill>
                <a:latin typeface="隶书" pitchFamily="49" charset="-122"/>
                <a:ea typeface="隶书" pitchFamily="49" charset="-122"/>
              </a:rPr>
              <a:t>-</a:t>
            </a:r>
            <a:r>
              <a:rPr lang="zh-CN" altLang="en-US" smtClean="0">
                <a:solidFill>
                  <a:schemeClr val="folHlink"/>
                </a:solidFill>
                <a:latin typeface="隶书" pitchFamily="49" charset="-122"/>
                <a:ea typeface="隶书" pitchFamily="49" charset="-122"/>
              </a:rPr>
              <a:t>库单位。</a:t>
            </a:r>
          </a:p>
        </p:txBody>
      </p:sp>
      <p:pic>
        <p:nvPicPr>
          <p:cNvPr id="50180" name="Picture 5" descr="ch60401"/>
          <p:cNvPicPr>
            <a:picLocks noChangeAspect="1" noChangeArrowheads="1"/>
          </p:cNvPicPr>
          <p:nvPr/>
        </p:nvPicPr>
        <p:blipFill>
          <a:blip r:embed="rId2"/>
          <a:srcRect/>
          <a:stretch>
            <a:fillRect/>
          </a:stretch>
        </p:blipFill>
        <p:spPr bwMode="auto">
          <a:xfrm>
            <a:off x="4716463" y="1557338"/>
            <a:ext cx="4140200" cy="3736975"/>
          </a:xfrm>
          <a:prstGeom prst="rect">
            <a:avLst/>
          </a:prstGeom>
          <a:noFill/>
          <a:ln w="9525">
            <a:noFill/>
            <a:miter lim="800000"/>
            <a:headEnd/>
            <a:tailEnd/>
          </a:ln>
        </p:spPr>
      </p:pic>
      <p:sp>
        <p:nvSpPr>
          <p:cNvPr id="50181" name="Text Box 8"/>
          <p:cNvSpPr txBox="1">
            <a:spLocks noChangeArrowheads="1"/>
          </p:cNvSpPr>
          <p:nvPr/>
        </p:nvSpPr>
        <p:spPr bwMode="auto">
          <a:xfrm>
            <a:off x="5003800" y="5373688"/>
            <a:ext cx="3816350" cy="762000"/>
          </a:xfrm>
          <a:prstGeom prst="rect">
            <a:avLst/>
          </a:prstGeom>
          <a:noFill/>
          <a:ln w="9525">
            <a:noFill/>
            <a:miter lim="800000"/>
            <a:headEnd/>
            <a:tailEnd/>
          </a:ln>
        </p:spPr>
        <p:txBody>
          <a:bodyPr>
            <a:spAutoFit/>
          </a:bodyPr>
          <a:lstStyle/>
          <a:p>
            <a:pPr>
              <a:spcBef>
                <a:spcPct val="50000"/>
              </a:spcBef>
            </a:pPr>
            <a:r>
              <a:rPr lang="zh-CN" altLang="en-US" sz="2000" b="1"/>
              <a:t>图  菜豆的源</a:t>
            </a:r>
            <a:r>
              <a:rPr lang="en-US" altLang="zh-CN" sz="2000" b="1"/>
              <a:t>-</a:t>
            </a:r>
            <a:r>
              <a:rPr lang="zh-CN" altLang="en-US" sz="2000" b="1"/>
              <a:t>库单位模式图 </a:t>
            </a:r>
            <a:r>
              <a:rPr lang="en-US" altLang="zh-CN" sz="2000" b="1"/>
              <a:t>(Tanaka and Fujita</a:t>
            </a:r>
            <a:r>
              <a:rPr lang="zh-CN" altLang="en-US" sz="2000" b="1"/>
              <a:t>，</a:t>
            </a:r>
            <a:r>
              <a:rPr lang="en-US" altLang="zh-CN" sz="2000" b="1"/>
              <a:t>1979)</a:t>
            </a:r>
            <a:r>
              <a:rPr lang="en-US" altLang="zh-CN"/>
              <a: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ch60402"/>
          <p:cNvPicPr>
            <a:picLocks noChangeAspect="1" noChangeArrowheads="1"/>
          </p:cNvPicPr>
          <p:nvPr>
            <p:ph type="body" idx="1"/>
          </p:nvPr>
        </p:nvPicPr>
        <p:blipFill>
          <a:blip r:embed="rId2"/>
          <a:srcRect/>
          <a:stretch>
            <a:fillRect/>
          </a:stretch>
        </p:blipFill>
        <p:spPr>
          <a:xfrm>
            <a:off x="2339975" y="908050"/>
            <a:ext cx="4416425" cy="4481513"/>
          </a:xfrm>
          <a:noFill/>
        </p:spPr>
      </p:pic>
      <p:sp>
        <p:nvSpPr>
          <p:cNvPr id="51203" name="Text Box 5"/>
          <p:cNvSpPr txBox="1">
            <a:spLocks noChangeArrowheads="1"/>
          </p:cNvSpPr>
          <p:nvPr/>
        </p:nvSpPr>
        <p:spPr bwMode="auto">
          <a:xfrm>
            <a:off x="1116013" y="5589588"/>
            <a:ext cx="7272337" cy="457200"/>
          </a:xfrm>
          <a:prstGeom prst="rect">
            <a:avLst/>
          </a:prstGeom>
          <a:noFill/>
          <a:ln w="9525">
            <a:noFill/>
            <a:miter lim="800000"/>
            <a:headEnd/>
            <a:tailEnd/>
          </a:ln>
        </p:spPr>
        <p:txBody>
          <a:bodyPr>
            <a:spAutoFit/>
          </a:bodyPr>
          <a:lstStyle/>
          <a:p>
            <a:pPr>
              <a:spcBef>
                <a:spcPct val="50000"/>
              </a:spcBef>
            </a:pPr>
            <a:r>
              <a:rPr lang="zh-CN" altLang="en-US" b="1"/>
              <a:t>图  番茄的源</a:t>
            </a:r>
            <a:r>
              <a:rPr lang="en-US" altLang="zh-CN" b="1"/>
              <a:t>-</a:t>
            </a:r>
            <a:r>
              <a:rPr lang="zh-CN" altLang="en-US" b="1"/>
              <a:t>库单位模式图 </a:t>
            </a:r>
            <a:r>
              <a:rPr lang="en-US" altLang="zh-CN" b="1"/>
              <a:t>(</a:t>
            </a:r>
            <a:r>
              <a:rPr lang="zh-CN" altLang="en-US" b="1"/>
              <a:t>藤田耕之铺，</a:t>
            </a:r>
            <a:r>
              <a:rPr lang="en-US" altLang="zh-CN" b="1"/>
              <a:t>1984)</a:t>
            </a:r>
            <a:r>
              <a:rPr lang="en-US" altLang="zh-CN"/>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idx="1"/>
          </p:nvPr>
        </p:nvSpPr>
        <p:spPr>
          <a:xfrm>
            <a:off x="685800" y="1714500"/>
            <a:ext cx="7772400" cy="4381500"/>
          </a:xfrm>
        </p:spPr>
        <p:txBody>
          <a:bodyPr/>
          <a:lstStyle/>
          <a:p>
            <a:pPr eaLnBrk="1" hangingPunct="1">
              <a:buFont typeface="Wingdings" pitchFamily="2" charset="2"/>
              <a:buNone/>
            </a:pPr>
            <a:r>
              <a:rPr lang="en-US" altLang="zh-CN" smtClean="0"/>
              <a:t>2</a:t>
            </a:r>
            <a:r>
              <a:rPr lang="zh-CN" altLang="en-US" smtClean="0"/>
              <a:t>、库的类型</a:t>
            </a:r>
          </a:p>
          <a:p>
            <a:pPr eaLnBrk="1" hangingPunct="1"/>
            <a:r>
              <a:rPr lang="zh-CN" altLang="en-US" smtClean="0"/>
              <a:t>可逆库和不可逆库</a:t>
            </a:r>
            <a:endParaRPr lang="en-US" altLang="zh-CN" smtClean="0"/>
          </a:p>
          <a:p>
            <a:pPr eaLnBrk="1" hangingPunct="1"/>
            <a:r>
              <a:rPr lang="zh-CN" altLang="en-US" smtClean="0"/>
              <a:t>代谢库和贮藏库</a:t>
            </a:r>
          </a:p>
          <a:p>
            <a:pPr eaLnBrk="1" hangingPunct="1"/>
            <a:endParaRPr lang="en-US" altLang="zh-CN"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50825" y="620713"/>
            <a:ext cx="7772400" cy="609600"/>
          </a:xfrm>
        </p:spPr>
        <p:txBody>
          <a:bodyPr/>
          <a:lstStyle/>
          <a:p>
            <a:pPr algn="l" eaLnBrk="1" hangingPunct="1"/>
            <a:r>
              <a:rPr lang="zh-CN" altLang="en-US" sz="3600" b="1" smtClean="0">
                <a:solidFill>
                  <a:schemeClr val="folHlink"/>
                </a:solidFill>
                <a:effectLst/>
              </a:rPr>
              <a:t>（二）源和库的量度</a:t>
            </a:r>
          </a:p>
        </p:txBody>
      </p:sp>
      <p:sp>
        <p:nvSpPr>
          <p:cNvPr id="53251" name="Rectangle 3"/>
          <p:cNvSpPr>
            <a:spLocks noGrp="1" noChangeArrowheads="1"/>
          </p:cNvSpPr>
          <p:nvPr>
            <p:ph type="body" idx="1"/>
          </p:nvPr>
        </p:nvSpPr>
        <p:spPr>
          <a:xfrm>
            <a:off x="468313" y="1371600"/>
            <a:ext cx="8280400" cy="4724400"/>
          </a:xfrm>
        </p:spPr>
        <p:txBody>
          <a:bodyPr/>
          <a:lstStyle/>
          <a:p>
            <a:pPr eaLnBrk="1" hangingPunct="1">
              <a:buFont typeface="Wingdings" pitchFamily="2" charset="2"/>
              <a:buNone/>
            </a:pPr>
            <a:r>
              <a:rPr lang="en-US" altLang="zh-CN" smtClean="0"/>
              <a:t>1</a:t>
            </a:r>
            <a:r>
              <a:rPr lang="zh-CN" altLang="en-US" smtClean="0"/>
              <a:t>、源强的量度</a:t>
            </a:r>
          </a:p>
          <a:p>
            <a:pPr eaLnBrk="1" hangingPunct="1">
              <a:buFont typeface="Wingdings" pitchFamily="2" charset="2"/>
              <a:buNone/>
            </a:pPr>
            <a:r>
              <a:rPr lang="zh-CN" altLang="en-US" smtClean="0">
                <a:solidFill>
                  <a:schemeClr val="folHlink"/>
                </a:solidFill>
                <a:ea typeface="隶书" pitchFamily="49" charset="-122"/>
              </a:rPr>
              <a:t>  源强：源器官同化物形成和输出的能力。</a:t>
            </a:r>
          </a:p>
          <a:p>
            <a:pPr eaLnBrk="1" hangingPunct="1">
              <a:buFont typeface="Wingdings" pitchFamily="2" charset="2"/>
              <a:buNone/>
            </a:pPr>
            <a:r>
              <a:rPr lang="zh-CN" altLang="en-US" smtClean="0"/>
              <a:t>  衡量源强的指标：</a:t>
            </a:r>
          </a:p>
          <a:p>
            <a:pPr eaLnBrk="1" hangingPunct="1">
              <a:buFont typeface="Wingdings" pitchFamily="2" charset="2"/>
              <a:buNone/>
            </a:pPr>
            <a:r>
              <a:rPr lang="zh-CN" altLang="en-US" smtClean="0"/>
              <a:t>（</a:t>
            </a:r>
            <a:r>
              <a:rPr lang="en-US" altLang="zh-CN" smtClean="0"/>
              <a:t>1</a:t>
            </a:r>
            <a:r>
              <a:rPr lang="zh-CN" altLang="en-US" smtClean="0"/>
              <a:t>）光合速率</a:t>
            </a:r>
          </a:p>
          <a:p>
            <a:pPr eaLnBrk="1" hangingPunct="1">
              <a:buFont typeface="Wingdings" pitchFamily="2" charset="2"/>
              <a:buNone/>
            </a:pPr>
            <a:r>
              <a:rPr lang="zh-CN" altLang="en-US" smtClean="0"/>
              <a:t>（</a:t>
            </a:r>
            <a:r>
              <a:rPr lang="en-US" altLang="zh-CN" smtClean="0"/>
              <a:t>2</a:t>
            </a:r>
            <a:r>
              <a:rPr lang="zh-CN" altLang="en-US" smtClean="0"/>
              <a:t>）磷酸丙糖从叶绿体向细胞质的输出速率</a:t>
            </a:r>
          </a:p>
          <a:p>
            <a:pPr eaLnBrk="1" hangingPunct="1">
              <a:buFont typeface="Wingdings" pitchFamily="2" charset="2"/>
              <a:buNone/>
            </a:pPr>
            <a:r>
              <a:rPr lang="zh-CN" altLang="en-US" smtClean="0"/>
              <a:t>（</a:t>
            </a:r>
            <a:r>
              <a:rPr lang="en-US" altLang="zh-CN" smtClean="0"/>
              <a:t>3</a:t>
            </a:r>
            <a:r>
              <a:rPr lang="zh-CN" altLang="en-US" smtClean="0"/>
              <a:t>）叶肉细胞内蔗糖的合成速率</a:t>
            </a:r>
          </a:p>
          <a:p>
            <a:pPr eaLnBrk="1" hangingPunct="1">
              <a:buFont typeface="Wingdings" pitchFamily="2" charset="2"/>
              <a:buNone/>
            </a:pPr>
            <a:r>
              <a:rPr lang="zh-CN" altLang="en-US" smtClean="0">
                <a:ea typeface="楷体_GB2312" pitchFamily="49" charset="-122"/>
              </a:rPr>
              <a:t>   蔗糖磷酸合成酶、果糖</a:t>
            </a:r>
            <a:r>
              <a:rPr lang="en-US" altLang="zh-CN" smtClean="0">
                <a:ea typeface="楷体_GB2312" pitchFamily="49" charset="-122"/>
              </a:rPr>
              <a:t>-1</a:t>
            </a:r>
            <a:r>
              <a:rPr lang="zh-CN" altLang="en-US" smtClean="0">
                <a:ea typeface="楷体_GB2312" pitchFamily="49" charset="-122"/>
              </a:rPr>
              <a:t>，</a:t>
            </a:r>
            <a:r>
              <a:rPr lang="en-US" altLang="zh-CN" smtClean="0">
                <a:ea typeface="楷体_GB2312" pitchFamily="49" charset="-122"/>
              </a:rPr>
              <a:t>6-</a:t>
            </a:r>
            <a:r>
              <a:rPr lang="zh-CN" altLang="en-US" smtClean="0">
                <a:ea typeface="楷体_GB2312" pitchFamily="49" charset="-122"/>
              </a:rPr>
              <a:t>二磷酸酯酶</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609600"/>
            <a:ext cx="7772400" cy="533400"/>
          </a:xfrm>
        </p:spPr>
        <p:txBody>
          <a:bodyPr/>
          <a:lstStyle/>
          <a:p>
            <a:pPr algn="l" eaLnBrk="1" hangingPunct="1"/>
            <a:r>
              <a:rPr lang="en-US" altLang="zh-CN" sz="3200" smtClean="0">
                <a:effectLst/>
              </a:rPr>
              <a:t>2</a:t>
            </a:r>
            <a:r>
              <a:rPr lang="zh-CN" altLang="en-US" sz="3200" smtClean="0">
                <a:effectLst/>
              </a:rPr>
              <a:t>、库强的量度</a:t>
            </a:r>
          </a:p>
        </p:txBody>
      </p:sp>
      <p:sp>
        <p:nvSpPr>
          <p:cNvPr id="44035" name="Rectangle 3"/>
          <p:cNvSpPr>
            <a:spLocks noGrp="1" noChangeArrowheads="1"/>
          </p:cNvSpPr>
          <p:nvPr>
            <p:ph type="body" idx="1"/>
          </p:nvPr>
        </p:nvSpPr>
        <p:spPr>
          <a:xfrm>
            <a:off x="685800" y="1219200"/>
            <a:ext cx="7772400" cy="4876800"/>
          </a:xfrm>
        </p:spPr>
        <p:txBody>
          <a:bodyPr/>
          <a:lstStyle/>
          <a:p>
            <a:pPr eaLnBrk="1" hangingPunct="1">
              <a:lnSpc>
                <a:spcPct val="80000"/>
              </a:lnSpc>
            </a:pPr>
            <a:r>
              <a:rPr lang="zh-CN" altLang="en-US" sz="2800" smtClean="0">
                <a:solidFill>
                  <a:schemeClr val="folHlink"/>
                </a:solidFill>
                <a:ea typeface="隶书" pitchFamily="49" charset="-122"/>
              </a:rPr>
              <a:t>库强指库器官接纳和转化同化物的能力。</a:t>
            </a:r>
          </a:p>
          <a:p>
            <a:pPr eaLnBrk="1" hangingPunct="1">
              <a:lnSpc>
                <a:spcPct val="80000"/>
              </a:lnSpc>
            </a:pPr>
            <a:r>
              <a:rPr lang="zh-CN" altLang="en-US" sz="2800" smtClean="0"/>
              <a:t>表观库强：库器官的绝对生长速率或净干物质积累速率。</a:t>
            </a:r>
          </a:p>
          <a:p>
            <a:pPr eaLnBrk="1" hangingPunct="1">
              <a:lnSpc>
                <a:spcPct val="80000"/>
              </a:lnSpc>
            </a:pPr>
            <a:r>
              <a:rPr lang="zh-CN" altLang="en-US" sz="2800" smtClean="0"/>
              <a:t>潜在库强：干物质净积累速率与呼吸消耗速率之和才真正代表库的强度。</a:t>
            </a:r>
          </a:p>
          <a:p>
            <a:pPr eaLnBrk="1" hangingPunct="1">
              <a:lnSpc>
                <a:spcPct val="80000"/>
              </a:lnSpc>
            </a:pPr>
            <a:r>
              <a:rPr lang="en-US" altLang="zh-CN" sz="2800" smtClean="0"/>
              <a:t>1972 </a:t>
            </a:r>
            <a:r>
              <a:rPr lang="zh-CN" altLang="en-US" sz="2800" smtClean="0"/>
              <a:t>威尔逊 </a:t>
            </a:r>
            <a:r>
              <a:rPr lang="zh-CN" altLang="en-US" sz="2800" smtClean="0">
                <a:solidFill>
                  <a:schemeClr val="folHlink"/>
                </a:solidFill>
                <a:latin typeface="隶书" pitchFamily="49" charset="-122"/>
                <a:ea typeface="隶书" pitchFamily="49" charset="-122"/>
              </a:rPr>
              <a:t>库强</a:t>
            </a:r>
            <a:r>
              <a:rPr lang="en-US" altLang="zh-CN" sz="2800" smtClean="0">
                <a:solidFill>
                  <a:schemeClr val="folHlink"/>
                </a:solidFill>
                <a:latin typeface="隶书" pitchFamily="49" charset="-122"/>
                <a:ea typeface="隶书" pitchFamily="49" charset="-122"/>
              </a:rPr>
              <a:t>=</a:t>
            </a:r>
            <a:r>
              <a:rPr lang="zh-CN" altLang="en-US" sz="2800" smtClean="0">
                <a:solidFill>
                  <a:schemeClr val="folHlink"/>
                </a:solidFill>
                <a:latin typeface="隶书" pitchFamily="49" charset="-122"/>
                <a:ea typeface="隶书" pitchFamily="49" charset="-122"/>
              </a:rPr>
              <a:t>库容</a:t>
            </a:r>
            <a:r>
              <a:rPr lang="en-US" altLang="zh-CN" sz="2800" smtClean="0">
                <a:solidFill>
                  <a:schemeClr val="folHlink"/>
                </a:solidFill>
                <a:latin typeface="隶书" pitchFamily="49" charset="-122"/>
                <a:ea typeface="隶书" pitchFamily="49" charset="-122"/>
              </a:rPr>
              <a:t>×</a:t>
            </a:r>
            <a:r>
              <a:rPr lang="zh-CN" altLang="en-US" sz="2800" smtClean="0">
                <a:solidFill>
                  <a:schemeClr val="folHlink"/>
                </a:solidFill>
                <a:latin typeface="隶书" pitchFamily="49" charset="-122"/>
                <a:ea typeface="隶书" pitchFamily="49" charset="-122"/>
              </a:rPr>
              <a:t>库活力</a:t>
            </a:r>
          </a:p>
          <a:p>
            <a:pPr eaLnBrk="1" hangingPunct="1">
              <a:lnSpc>
                <a:spcPct val="80000"/>
              </a:lnSpc>
            </a:pPr>
            <a:r>
              <a:rPr lang="zh-CN" altLang="en-US" sz="2800" smtClean="0">
                <a:solidFill>
                  <a:schemeClr val="folHlink"/>
                </a:solidFill>
                <a:latin typeface="隶书" pitchFamily="49" charset="-122"/>
                <a:ea typeface="隶书" pitchFamily="49" charset="-122"/>
              </a:rPr>
              <a:t>库容：积累光合同化物的最大空间，为同化物输入的物理约束。</a:t>
            </a:r>
          </a:p>
          <a:p>
            <a:pPr eaLnBrk="1" hangingPunct="1">
              <a:lnSpc>
                <a:spcPct val="80000"/>
              </a:lnSpc>
            </a:pPr>
            <a:r>
              <a:rPr lang="zh-CN" altLang="en-US" sz="2800" smtClean="0">
                <a:solidFill>
                  <a:schemeClr val="folHlink"/>
                </a:solidFill>
                <a:latin typeface="隶书" pitchFamily="49" charset="-122"/>
                <a:ea typeface="隶书" pitchFamily="49" charset="-122"/>
              </a:rPr>
              <a:t>库活力：库的代谢活性，即吸引同化物的能力</a:t>
            </a:r>
            <a:r>
              <a:rPr lang="en-US" altLang="zh-CN" sz="2800" smtClean="0">
                <a:solidFill>
                  <a:schemeClr val="folHlink"/>
                </a:solidFill>
                <a:latin typeface="隶书" pitchFamily="49" charset="-122"/>
                <a:ea typeface="隶书" pitchFamily="49" charset="-122"/>
              </a:rPr>
              <a:t>,</a:t>
            </a:r>
            <a:r>
              <a:rPr lang="zh-CN" altLang="en-US" sz="2800" smtClean="0">
                <a:solidFill>
                  <a:schemeClr val="folHlink"/>
                </a:solidFill>
                <a:latin typeface="隶书" pitchFamily="49" charset="-122"/>
                <a:ea typeface="隶书" pitchFamily="49" charset="-122"/>
              </a:rPr>
              <a:t>为同化物输入的生理约束。</a:t>
            </a:r>
          </a:p>
          <a:p>
            <a:pPr eaLnBrk="1" hangingPunct="1">
              <a:lnSpc>
                <a:spcPct val="80000"/>
              </a:lnSpc>
              <a:buFont typeface="Wingdings" pitchFamily="2" charset="2"/>
              <a:buNone/>
            </a:pPr>
            <a:r>
              <a:rPr lang="zh-CN" altLang="en-US" sz="2800" smtClean="0"/>
              <a:t>    库器官的相对生长速率</a:t>
            </a:r>
            <a:r>
              <a:rPr lang="en-US" altLang="zh-CN" sz="2800" smtClean="0"/>
              <a:t>RGR=d</a:t>
            </a:r>
            <a:r>
              <a:rPr lang="en-US" altLang="zh-CN" sz="2800" baseline="-25000" smtClean="0"/>
              <a:t>w</a:t>
            </a:r>
            <a:r>
              <a:rPr lang="en-US" altLang="zh-CN" sz="2800" smtClean="0"/>
              <a:t>/d</a:t>
            </a:r>
            <a:r>
              <a:rPr lang="en-US" altLang="zh-CN" sz="2800" baseline="-25000" smtClean="0"/>
              <a:t>t</a:t>
            </a:r>
            <a:r>
              <a:rPr lang="en-US" altLang="zh-CN" sz="2800" smtClean="0"/>
              <a:t>·w</a:t>
            </a:r>
          </a:p>
          <a:p>
            <a:pPr eaLnBrk="1" hangingPunct="1">
              <a:lnSpc>
                <a:spcPct val="80000"/>
              </a:lnSpc>
              <a:buFont typeface="Wingdings" pitchFamily="2" charset="2"/>
              <a:buNone/>
            </a:pPr>
            <a:r>
              <a:rPr lang="en-US" altLang="zh-CN" sz="2800" smtClean="0"/>
              <a:t>    ADPG</a:t>
            </a:r>
            <a:r>
              <a:rPr lang="zh-CN" altLang="en-US" sz="2800" smtClean="0"/>
              <a:t>焦磷酸化酶和蔗糖合成酶的酶活性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animEffect transition="in" filter="blinds(horizontal)">
                                      <p:cBhvr>
                                        <p:cTn id="7" dur="500"/>
                                        <p:tgtEl>
                                          <p:spTgt spid="4403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035">
                                            <p:txEl>
                                              <p:pRg st="2" end="2"/>
                                            </p:txEl>
                                          </p:spTgt>
                                        </p:tgtEl>
                                        <p:attrNameLst>
                                          <p:attrName>style.visibility</p:attrName>
                                        </p:attrNameLst>
                                      </p:cBhvr>
                                      <p:to>
                                        <p:strVal val="visible"/>
                                      </p:to>
                                    </p:set>
                                    <p:animEffect transition="in" filter="blinds(horizontal)">
                                      <p:cBhvr>
                                        <p:cTn id="10" dur="500"/>
                                        <p:tgtEl>
                                          <p:spTgt spid="4403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iterate type="lt">
                                    <p:tmPct val="0"/>
                                  </p:iterate>
                                  <p:childTnLst>
                                    <p:set>
                                      <p:cBhvr>
                                        <p:cTn id="18" dur="1" fill="hold">
                                          <p:stCondLst>
                                            <p:cond delay="0"/>
                                          </p:stCondLst>
                                        </p:cTn>
                                        <p:tgtEl>
                                          <p:spTgt spid="44035">
                                            <p:txEl>
                                              <p:pRg st="4" end="4"/>
                                            </p:txEl>
                                          </p:spTgt>
                                        </p:tgtEl>
                                        <p:attrNameLst>
                                          <p:attrName>style.visibility</p:attrName>
                                        </p:attrNameLst>
                                      </p:cBhvr>
                                      <p:to>
                                        <p:strVal val="visible"/>
                                      </p:to>
                                    </p:set>
                                    <p:anim calcmode="lin" valueType="num">
                                      <p:cBhvr additive="base">
                                        <p:cTn id="19" dur="500" fill="hold"/>
                                        <p:tgtEl>
                                          <p:spTgt spid="4403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iterate type="lt">
                                    <p:tmPct val="0"/>
                                  </p:iterate>
                                  <p:childTnLst>
                                    <p:set>
                                      <p:cBhvr>
                                        <p:cTn id="22" dur="1" fill="hold">
                                          <p:stCondLst>
                                            <p:cond delay="0"/>
                                          </p:stCondLst>
                                        </p:cTn>
                                        <p:tgtEl>
                                          <p:spTgt spid="44035">
                                            <p:txEl>
                                              <p:pRg st="5" end="5"/>
                                            </p:txEl>
                                          </p:spTgt>
                                        </p:tgtEl>
                                        <p:attrNameLst>
                                          <p:attrName>style.visibility</p:attrName>
                                        </p:attrNameLst>
                                      </p:cBhvr>
                                      <p:to>
                                        <p:strVal val="visible"/>
                                      </p:to>
                                    </p:set>
                                    <p:anim calcmode="lin" valueType="num">
                                      <p:cBhvr additive="base">
                                        <p:cTn id="23" dur="500" fill="hold"/>
                                        <p:tgtEl>
                                          <p:spTgt spid="4403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4035">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iterate type="lt">
                                    <p:tmPct val="0"/>
                                  </p:iterate>
                                  <p:childTnLst>
                                    <p:set>
                                      <p:cBhvr>
                                        <p:cTn id="26" dur="1" fill="hold">
                                          <p:stCondLst>
                                            <p:cond delay="0"/>
                                          </p:stCondLst>
                                        </p:cTn>
                                        <p:tgtEl>
                                          <p:spTgt spid="44035">
                                            <p:txEl>
                                              <p:pRg st="6" end="6"/>
                                            </p:txEl>
                                          </p:spTgt>
                                        </p:tgtEl>
                                        <p:attrNameLst>
                                          <p:attrName>style.visibility</p:attrName>
                                        </p:attrNameLst>
                                      </p:cBhvr>
                                      <p:to>
                                        <p:strVal val="visible"/>
                                      </p:to>
                                    </p:set>
                                    <p:anim calcmode="lin" valueType="num">
                                      <p:cBhvr additive="base">
                                        <p:cTn id="27" dur="500" fill="hold"/>
                                        <p:tgtEl>
                                          <p:spTgt spid="44035">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4035">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iterate type="lt">
                                    <p:tmPct val="0"/>
                                  </p:iterate>
                                  <p:childTnLst>
                                    <p:set>
                                      <p:cBhvr>
                                        <p:cTn id="30" dur="1" fill="hold">
                                          <p:stCondLst>
                                            <p:cond delay="0"/>
                                          </p:stCondLst>
                                        </p:cTn>
                                        <p:tgtEl>
                                          <p:spTgt spid="44035">
                                            <p:txEl>
                                              <p:pRg st="7" end="7"/>
                                            </p:txEl>
                                          </p:spTgt>
                                        </p:tgtEl>
                                        <p:attrNameLst>
                                          <p:attrName>style.visibility</p:attrName>
                                        </p:attrNameLst>
                                      </p:cBhvr>
                                      <p:to>
                                        <p:strVal val="visible"/>
                                      </p:to>
                                    </p:set>
                                    <p:anim calcmode="lin" valueType="num">
                                      <p:cBhvr additive="base">
                                        <p:cTn id="31" dur="500" fill="hold"/>
                                        <p:tgtEl>
                                          <p:spTgt spid="4403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03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7" descr="ASPP 1"/>
          <p:cNvPicPr>
            <a:picLocks noChangeAspect="1" noChangeArrowheads="1"/>
          </p:cNvPicPr>
          <p:nvPr>
            <p:ph idx="1"/>
          </p:nvPr>
        </p:nvPicPr>
        <p:blipFill>
          <a:blip r:embed="rId2"/>
          <a:srcRect/>
          <a:stretch>
            <a:fillRect/>
          </a:stretch>
        </p:blipFill>
        <p:spPr>
          <a:xfrm>
            <a:off x="2195513" y="765175"/>
            <a:ext cx="6264275" cy="5335588"/>
          </a:xfrm>
          <a:solidFill>
            <a:srgbClr val="00CC99"/>
          </a:solidFill>
          <a:ln w="76200" cmpd="tri" algn="ctr">
            <a:solidFill>
              <a:srgbClr val="FF0000"/>
            </a:solidFill>
          </a:ln>
        </p:spPr>
      </p:pic>
      <p:sp>
        <p:nvSpPr>
          <p:cNvPr id="62472" name="Text Box 8"/>
          <p:cNvSpPr txBox="1">
            <a:spLocks noChangeArrowheads="1"/>
          </p:cNvSpPr>
          <p:nvPr/>
        </p:nvSpPr>
        <p:spPr bwMode="auto">
          <a:xfrm>
            <a:off x="468313" y="620713"/>
            <a:ext cx="1512887" cy="5203825"/>
          </a:xfrm>
          <a:prstGeom prst="rect">
            <a:avLst/>
          </a:prstGeom>
          <a:noFill/>
          <a:ln w="9525">
            <a:noFill/>
            <a:miter lim="800000"/>
            <a:headEnd/>
            <a:tailEnd/>
          </a:ln>
          <a:effectLst/>
        </p:spPr>
        <p:txBody>
          <a:bodyPr>
            <a:spAutoFit/>
          </a:bodyPr>
          <a:lstStyle/>
          <a:p>
            <a:pPr algn="just">
              <a:spcBef>
                <a:spcPct val="50000"/>
              </a:spcBef>
              <a:defRPr/>
            </a:pPr>
            <a:r>
              <a:rPr lang="zh-CN" altLang="en-US" b="1">
                <a:solidFill>
                  <a:srgbClr val="FFFF00"/>
                </a:solidFill>
                <a:effectLst>
                  <a:outerShdw blurRad="38100" dist="38100" dir="2700000" algn="tl">
                    <a:srgbClr val="000000"/>
                  </a:outerShdw>
                </a:effectLst>
              </a:rPr>
              <a:t>胞内跨膜运输</a:t>
            </a:r>
            <a:r>
              <a:rPr lang="en-US" altLang="zh-CN">
                <a:solidFill>
                  <a:srgbClr val="FFFF00"/>
                </a:solidFill>
                <a:effectLst>
                  <a:outerShdw blurRad="38100" dist="38100" dir="2700000" algn="tl">
                    <a:srgbClr val="000000"/>
                  </a:outerShdw>
                </a:effectLst>
              </a:rPr>
              <a:t>:</a:t>
            </a:r>
            <a:r>
              <a:rPr lang="zh-CN" altLang="en-US">
                <a:solidFill>
                  <a:srgbClr val="FFFF00"/>
                </a:solidFill>
                <a:effectLst>
                  <a:outerShdw blurRad="38100" dist="38100" dir="2700000" algn="tl">
                    <a:srgbClr val="000000"/>
                  </a:outerShdw>
                </a:effectLst>
              </a:rPr>
              <a:t>跨细胞器膜的运输</a:t>
            </a:r>
            <a:r>
              <a:rPr lang="en-US" altLang="zh-CN">
                <a:effectLst>
                  <a:outerShdw blurRad="38100" dist="38100" dir="2700000" algn="tl">
                    <a:srgbClr val="000000"/>
                  </a:outerShdw>
                </a:effectLst>
              </a:rPr>
              <a:t>,</a:t>
            </a:r>
            <a:r>
              <a:rPr lang="zh-CN" altLang="en-US">
                <a:effectLst>
                  <a:outerShdw blurRad="38100" dist="38100" dir="2700000" algn="tl">
                    <a:srgbClr val="000000"/>
                  </a:outerShdw>
                </a:effectLst>
              </a:rPr>
              <a:t>如光呼吸途径中，磷酸乙醇酸、甘氨酸、丝氨酸、甘油酸分别进出叶绿体、过氧化物体、线粒体。</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09600" y="1524000"/>
            <a:ext cx="7772400" cy="533400"/>
          </a:xfrm>
        </p:spPr>
        <p:txBody>
          <a:bodyPr/>
          <a:lstStyle/>
          <a:p>
            <a:pPr algn="l" eaLnBrk="1" hangingPunct="1"/>
            <a:r>
              <a:rPr lang="zh-CN" altLang="en-US" sz="3200" smtClean="0">
                <a:effectLst/>
              </a:rPr>
              <a:t>（三）源库关系</a:t>
            </a:r>
          </a:p>
        </p:txBody>
      </p:sp>
      <p:sp>
        <p:nvSpPr>
          <p:cNvPr id="55299" name="Rectangle 3"/>
          <p:cNvSpPr>
            <a:spLocks noGrp="1" noChangeArrowheads="1"/>
          </p:cNvSpPr>
          <p:nvPr>
            <p:ph type="body" idx="1"/>
          </p:nvPr>
        </p:nvSpPr>
        <p:spPr>
          <a:xfrm>
            <a:off x="685800" y="2362200"/>
            <a:ext cx="7772400" cy="3733800"/>
          </a:xfrm>
        </p:spPr>
        <p:txBody>
          <a:bodyPr/>
          <a:lstStyle/>
          <a:p>
            <a:pPr eaLnBrk="1" hangingPunct="1"/>
            <a:r>
              <a:rPr lang="zh-CN" altLang="en-US" smtClean="0">
                <a:solidFill>
                  <a:schemeClr val="folHlink"/>
                </a:solidFill>
                <a:ea typeface="隶书" pitchFamily="49" charset="-122"/>
              </a:rPr>
              <a:t>源是库的供应者，库对源具有调节作用，库源两者相互依赖，又相互制约。</a:t>
            </a:r>
          </a:p>
          <a:p>
            <a:pPr eaLnBrk="1" hangingPunct="1"/>
            <a:r>
              <a:rPr lang="zh-CN" altLang="en-US" smtClean="0">
                <a:solidFill>
                  <a:schemeClr val="folHlink"/>
                </a:solidFill>
                <a:ea typeface="隶书" pitchFamily="49" charset="-122"/>
              </a:rPr>
              <a:t>源强有利于库强潜势的发挥，库强则有利于源强的维持。</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609600"/>
            <a:ext cx="5254625" cy="1143000"/>
          </a:xfrm>
        </p:spPr>
        <p:txBody>
          <a:bodyPr/>
          <a:lstStyle/>
          <a:p>
            <a:pPr algn="l" eaLnBrk="1" hangingPunct="1"/>
            <a:r>
              <a:rPr lang="zh-CN" altLang="en-US" sz="3600" b="1" smtClean="0">
                <a:solidFill>
                  <a:schemeClr val="folHlink"/>
                </a:solidFill>
                <a:effectLst/>
              </a:rPr>
              <a:t>二、同化物的分配规律</a:t>
            </a:r>
          </a:p>
        </p:txBody>
      </p:sp>
      <p:sp>
        <p:nvSpPr>
          <p:cNvPr id="56323" name="Rectangle 3"/>
          <p:cNvSpPr>
            <a:spLocks noGrp="1" noChangeArrowheads="1"/>
          </p:cNvSpPr>
          <p:nvPr>
            <p:ph type="body" sz="half" idx="1"/>
          </p:nvPr>
        </p:nvSpPr>
        <p:spPr>
          <a:xfrm>
            <a:off x="755650" y="2060575"/>
            <a:ext cx="4319588" cy="2743200"/>
          </a:xfrm>
        </p:spPr>
        <p:txBody>
          <a:bodyPr/>
          <a:lstStyle/>
          <a:p>
            <a:pPr eaLnBrk="1" hangingPunct="1"/>
            <a:r>
              <a:rPr lang="zh-CN" altLang="en-US" sz="3600" smtClean="0">
                <a:solidFill>
                  <a:schemeClr val="folHlink"/>
                </a:solidFill>
                <a:latin typeface="隶书" pitchFamily="49" charset="-122"/>
                <a:ea typeface="隶书" pitchFamily="49" charset="-122"/>
              </a:rPr>
              <a:t>由源至库</a:t>
            </a:r>
          </a:p>
          <a:p>
            <a:pPr eaLnBrk="1" hangingPunct="1"/>
            <a:r>
              <a:rPr lang="zh-CN" altLang="en-US" sz="3600" smtClean="0">
                <a:solidFill>
                  <a:schemeClr val="folHlink"/>
                </a:solidFill>
                <a:latin typeface="隶书" pitchFamily="49" charset="-122"/>
                <a:ea typeface="隶书" pitchFamily="49" charset="-122"/>
              </a:rPr>
              <a:t>优先供应生长中心</a:t>
            </a:r>
          </a:p>
          <a:p>
            <a:pPr eaLnBrk="1" hangingPunct="1"/>
            <a:r>
              <a:rPr lang="zh-CN" altLang="en-US" sz="3600" smtClean="0">
                <a:solidFill>
                  <a:schemeClr val="folHlink"/>
                </a:solidFill>
                <a:latin typeface="隶书" pitchFamily="49" charset="-122"/>
                <a:ea typeface="隶书" pitchFamily="49" charset="-122"/>
              </a:rPr>
              <a:t>就近供应</a:t>
            </a:r>
          </a:p>
          <a:p>
            <a:pPr eaLnBrk="1" hangingPunct="1"/>
            <a:r>
              <a:rPr lang="zh-CN" altLang="en-US" sz="3600" smtClean="0">
                <a:solidFill>
                  <a:schemeClr val="folHlink"/>
                </a:solidFill>
                <a:latin typeface="隶书" pitchFamily="49" charset="-122"/>
                <a:ea typeface="隶书" pitchFamily="49" charset="-122"/>
              </a:rPr>
              <a:t>同侧运输</a:t>
            </a:r>
          </a:p>
          <a:p>
            <a:pPr eaLnBrk="1" hangingPunct="1"/>
            <a:endParaRPr lang="en-US" altLang="zh-CN" sz="3600" smtClean="0"/>
          </a:p>
        </p:txBody>
      </p:sp>
      <p:pic>
        <p:nvPicPr>
          <p:cNvPr id="56324" name="Picture 6" descr="ch60403"/>
          <p:cNvPicPr>
            <a:picLocks noGrp="1" noChangeAspect="1" noChangeArrowheads="1"/>
          </p:cNvPicPr>
          <p:nvPr>
            <p:ph sz="half" idx="2"/>
          </p:nvPr>
        </p:nvPicPr>
        <p:blipFill>
          <a:blip r:embed="rId2"/>
          <a:srcRect/>
          <a:stretch>
            <a:fillRect/>
          </a:stretch>
        </p:blipFill>
        <p:spPr>
          <a:xfrm>
            <a:off x="5364163" y="1628775"/>
            <a:ext cx="2968625" cy="4608513"/>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lgn="l" eaLnBrk="1" hangingPunct="1"/>
            <a:r>
              <a:rPr lang="zh-CN" altLang="en-US" sz="3600" b="1" smtClean="0">
                <a:solidFill>
                  <a:schemeClr val="folHlink"/>
                </a:solidFill>
                <a:effectLst/>
              </a:rPr>
              <a:t>三、同化物的再分配和再利用</a:t>
            </a:r>
          </a:p>
        </p:txBody>
      </p:sp>
      <p:sp>
        <p:nvSpPr>
          <p:cNvPr id="45059" name="Rectangle 3"/>
          <p:cNvSpPr>
            <a:spLocks noGrp="1" noChangeArrowheads="1"/>
          </p:cNvSpPr>
          <p:nvPr>
            <p:ph type="body" idx="1"/>
          </p:nvPr>
        </p:nvSpPr>
        <p:spPr>
          <a:xfrm>
            <a:off x="685800" y="1700213"/>
            <a:ext cx="7772400" cy="4395787"/>
          </a:xfrm>
        </p:spPr>
        <p:txBody>
          <a:bodyPr/>
          <a:lstStyle/>
          <a:p>
            <a:pPr eaLnBrk="1" hangingPunct="1"/>
            <a:r>
              <a:rPr lang="en-US" altLang="zh-CN" sz="2800" smtClean="0"/>
              <a:t>“</a:t>
            </a:r>
            <a:r>
              <a:rPr lang="zh-CN" altLang="en-US" sz="2800" smtClean="0"/>
              <a:t>麦熟一晌，枝叶枯黄”</a:t>
            </a:r>
          </a:p>
          <a:p>
            <a:pPr algn="just" eaLnBrk="1" hangingPunct="1"/>
            <a:r>
              <a:rPr lang="zh-CN" altLang="en-US" sz="2800" smtClean="0"/>
              <a:t>离体植物器官也能进行同化物的转运，如收获的洋葱、大蒜、大白菜、青菜等。</a:t>
            </a:r>
          </a:p>
          <a:p>
            <a:pPr algn="just" eaLnBrk="1" hangingPunct="1">
              <a:buFont typeface="Wingdings" pitchFamily="2" charset="2"/>
              <a:buNone/>
            </a:pPr>
            <a:endParaRPr lang="zh-CN" altLang="en-US" sz="2800" smtClean="0"/>
          </a:p>
          <a:p>
            <a:pPr eaLnBrk="1" hangingPunct="1"/>
            <a:r>
              <a:rPr lang="zh-CN" altLang="en-US" sz="2800" smtClean="0"/>
              <a:t>通过这一机制，植株营养器官内积累的同化物转移至新生器官，如果实、块根、茎和种子。</a:t>
            </a:r>
          </a:p>
          <a:p>
            <a:pPr eaLnBrk="1" hangingPunct="1"/>
            <a:r>
              <a:rPr lang="zh-CN" altLang="en-US" sz="2800" smtClean="0"/>
              <a:t>再度利用是植物体的营养物质在器官间进行调节的一种表现。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linds(horizontal)">
                                      <p:cBhvr>
                                        <p:cTn id="7" dur="500"/>
                                        <p:tgtEl>
                                          <p:spTgt spid="4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blinds(horizontal)">
                                      <p:cBhvr>
                                        <p:cTn id="12" dur="500"/>
                                        <p:tgtEl>
                                          <p:spTgt spid="450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059">
                                            <p:txEl>
                                              <p:pRg st="3" end="3"/>
                                            </p:txEl>
                                          </p:spTgt>
                                        </p:tgtEl>
                                        <p:attrNameLst>
                                          <p:attrName>style.visibility</p:attrName>
                                        </p:attrNameLst>
                                      </p:cBhvr>
                                      <p:to>
                                        <p:strVal val="visible"/>
                                      </p:to>
                                    </p:set>
                                    <p:animEffect transition="in" filter="blinds(horizontal)">
                                      <p:cBhvr>
                                        <p:cTn id="17" dur="500"/>
                                        <p:tgtEl>
                                          <p:spTgt spid="450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059">
                                            <p:txEl>
                                              <p:pRg st="4" end="4"/>
                                            </p:txEl>
                                          </p:spTgt>
                                        </p:tgtEl>
                                        <p:attrNameLst>
                                          <p:attrName>style.visibility</p:attrName>
                                        </p:attrNameLst>
                                      </p:cBhvr>
                                      <p:to>
                                        <p:strVal val="visible"/>
                                      </p:to>
                                    </p:set>
                                    <p:animEffect transition="in" filter="blinds(horizontal)">
                                      <p:cBhvr>
                                        <p:cTn id="22" dur="500"/>
                                        <p:tgtEl>
                                          <p:spTgt spid="450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defRPr/>
            </a:pPr>
            <a:r>
              <a:rPr lang="zh-CN" altLang="en-US" sz="3600" b="1" smtClean="0"/>
              <a:t>同化物再分配的途径</a:t>
            </a:r>
          </a:p>
        </p:txBody>
      </p:sp>
      <p:sp>
        <p:nvSpPr>
          <p:cNvPr id="58371" name="Rectangle 3"/>
          <p:cNvSpPr>
            <a:spLocks noGrp="1" noChangeArrowheads="1"/>
          </p:cNvSpPr>
          <p:nvPr>
            <p:ph type="body" idx="1"/>
          </p:nvPr>
        </p:nvSpPr>
        <p:spPr>
          <a:xfrm>
            <a:off x="684213" y="1773238"/>
            <a:ext cx="7772400" cy="4114800"/>
          </a:xfrm>
        </p:spPr>
        <p:txBody>
          <a:bodyPr/>
          <a:lstStyle/>
          <a:p>
            <a:pPr algn="just" eaLnBrk="1" hangingPunct="1"/>
            <a:r>
              <a:rPr lang="zh-CN" altLang="en-US" sz="2800" smtClean="0"/>
              <a:t>同有机物运输途径大体相同，可长距离运输，也可短距离转移，可通过共质体，也可通过质外体。 </a:t>
            </a:r>
          </a:p>
          <a:p>
            <a:pPr algn="just" eaLnBrk="1" hangingPunct="1"/>
            <a:r>
              <a:rPr lang="zh-CN" altLang="en-US" sz="2800" smtClean="0"/>
              <a:t>不同的地方，可以是不经分解后运输，直接把</a:t>
            </a:r>
            <a:r>
              <a:rPr lang="zh-CN" altLang="en-US" sz="2800" b="1" smtClean="0">
                <a:solidFill>
                  <a:srgbClr val="FFFF00"/>
                </a:solidFill>
              </a:rPr>
              <a:t>原生质体穿壁转移</a:t>
            </a:r>
            <a:r>
              <a:rPr lang="zh-CN" altLang="en-US" sz="2800" smtClean="0"/>
              <a:t>，直至全部细胞撤离一空。 如葱蒜细胞在衰亡过程中，原生质体不用分解成小分子就可穿壁转移。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xfrm>
            <a:off x="539750" y="981075"/>
            <a:ext cx="7772400" cy="4895850"/>
          </a:xfrm>
        </p:spPr>
        <p:txBody>
          <a:bodyPr/>
          <a:lstStyle/>
          <a:p>
            <a:pPr eaLnBrk="1" hangingPunct="1">
              <a:lnSpc>
                <a:spcPct val="120000"/>
              </a:lnSpc>
              <a:spcBef>
                <a:spcPct val="50000"/>
              </a:spcBef>
              <a:buFont typeface="Wingdings" pitchFamily="2" charset="2"/>
              <a:buNone/>
            </a:pPr>
            <a:r>
              <a:rPr lang="zh-CN" altLang="en-US" sz="2800" smtClean="0"/>
              <a:t>同化物再度分配的特点在农业生产上的利用。 </a:t>
            </a:r>
          </a:p>
          <a:p>
            <a:pPr algn="just" eaLnBrk="1" hangingPunct="1">
              <a:lnSpc>
                <a:spcPct val="120000"/>
              </a:lnSpc>
              <a:spcBef>
                <a:spcPct val="50000"/>
              </a:spcBef>
            </a:pPr>
            <a:r>
              <a:rPr lang="zh-CN" altLang="en-US" sz="2800" smtClean="0"/>
              <a:t>例如北方农民为了减少秋霜危害，在预计严重霜冻到达前，连夜把玉米连杆带穗堆成一堆，让茎叶不致冻死，使茎叶的有机物继续向籽粒中转移，即所谓</a:t>
            </a:r>
            <a:r>
              <a:rPr lang="zh-CN" altLang="en-US" sz="2800" smtClean="0">
                <a:solidFill>
                  <a:schemeClr val="folHlink"/>
                </a:solidFill>
              </a:rPr>
              <a:t>“蹲棵”</a:t>
            </a:r>
            <a:r>
              <a:rPr lang="zh-CN" altLang="en-US" sz="2800" smtClean="0"/>
              <a:t>，可增产５</a:t>
            </a:r>
            <a:r>
              <a:rPr lang="en-US" altLang="zh-CN" sz="2800" smtClean="0"/>
              <a:t>%</a:t>
            </a:r>
            <a:r>
              <a:rPr lang="zh-CN" altLang="en-US" sz="2800" smtClean="0"/>
              <a:t>～</a:t>
            </a:r>
            <a:r>
              <a:rPr lang="en-US" altLang="zh-CN" sz="2800" smtClean="0"/>
              <a:t>10</a:t>
            </a:r>
            <a:r>
              <a:rPr lang="zh-CN" altLang="en-US" sz="2800" smtClean="0"/>
              <a:t>％。</a:t>
            </a:r>
          </a:p>
          <a:p>
            <a:pPr algn="just" eaLnBrk="1" hangingPunct="1">
              <a:lnSpc>
                <a:spcPct val="120000"/>
              </a:lnSpc>
              <a:spcBef>
                <a:spcPct val="50000"/>
              </a:spcBef>
            </a:pPr>
            <a:r>
              <a:rPr lang="zh-CN" altLang="en-US" sz="2800" smtClean="0"/>
              <a:t>再如稻、麦、芝麻、油菜等作物收割后可不马上脱粒，连杆堆放在一起，也有提高粒重的作用。</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5" descr="24"/>
          <p:cNvPicPr>
            <a:picLocks noChangeAspect="1" noChangeArrowheads="1"/>
          </p:cNvPicPr>
          <p:nvPr/>
        </p:nvPicPr>
        <p:blipFill>
          <a:blip r:embed="rId2"/>
          <a:srcRect/>
          <a:stretch>
            <a:fillRect/>
          </a:stretch>
        </p:blipFill>
        <p:spPr bwMode="auto">
          <a:xfrm>
            <a:off x="0" y="0"/>
            <a:ext cx="9144000" cy="7029450"/>
          </a:xfrm>
          <a:prstGeom prst="rect">
            <a:avLst/>
          </a:prstGeom>
          <a:noFill/>
          <a:ln w="9525">
            <a:noFill/>
            <a:miter lim="800000"/>
            <a:headEnd/>
            <a:tailEnd/>
          </a:ln>
        </p:spPr>
      </p:pic>
      <p:sp>
        <p:nvSpPr>
          <p:cNvPr id="533506" name="Rectangle 2"/>
          <p:cNvSpPr>
            <a:spLocks noGrp="1" noChangeArrowheads="1"/>
          </p:cNvSpPr>
          <p:nvPr>
            <p:ph type="title"/>
          </p:nvPr>
        </p:nvSpPr>
        <p:spPr/>
        <p:txBody>
          <a:bodyPr/>
          <a:lstStyle/>
          <a:p>
            <a:pPr eaLnBrk="1" hangingPunct="1">
              <a:defRPr/>
            </a:pPr>
            <a:r>
              <a:rPr lang="zh-CN" altLang="en-US" sz="5400" smtClean="0"/>
              <a:t>谢    谢</a:t>
            </a:r>
            <a:r>
              <a:rPr lang="en-US" altLang="zh-CN" sz="5400" smtClean="0"/>
              <a:t>!</a:t>
            </a:r>
            <a:r>
              <a:rPr lang="zh-CN" altLang="en-US" sz="5400" smtClean="0"/>
              <a:t>（</a:t>
            </a:r>
            <a:r>
              <a:rPr lang="en-US" altLang="zh-CN" sz="5400" smtClean="0"/>
              <a:t>P274</a:t>
            </a:r>
            <a:r>
              <a:rPr lang="zh-CN" altLang="en-US" sz="5400" smtClean="0"/>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2" name="Rectangle 4"/>
          <p:cNvSpPr>
            <a:spLocks noChangeArrowheads="1"/>
          </p:cNvSpPr>
          <p:nvPr/>
        </p:nvSpPr>
        <p:spPr bwMode="auto">
          <a:xfrm>
            <a:off x="971550" y="1196975"/>
            <a:ext cx="7489825" cy="493713"/>
          </a:xfrm>
          <a:prstGeom prst="rect">
            <a:avLst/>
          </a:prstGeom>
          <a:noFill/>
          <a:ln w="9525">
            <a:noFill/>
            <a:miter lim="800000"/>
            <a:headEnd/>
            <a:tailEnd/>
          </a:ln>
          <a:effectLst/>
        </p:spPr>
        <p:txBody>
          <a:bodyPr>
            <a:spAutoFit/>
          </a:bodyPr>
          <a:lstStyle/>
          <a:p>
            <a:pPr>
              <a:lnSpc>
                <a:spcPct val="120000"/>
              </a:lnSpc>
              <a:defRPr/>
            </a:pPr>
            <a:r>
              <a:rPr lang="zh-CN" altLang="en-US" b="1" dirty="0">
                <a:solidFill>
                  <a:schemeClr val="tx2"/>
                </a:solidFill>
                <a:effectLst>
                  <a:outerShdw blurRad="38100" dist="38100" dir="2700000" algn="tl">
                    <a:srgbClr val="000000"/>
                  </a:outerShdw>
                </a:effectLst>
              </a:rPr>
              <a:t>胼胝质</a:t>
            </a:r>
            <a:r>
              <a:rPr lang="en-US" altLang="zh-CN" b="1" dirty="0">
                <a:solidFill>
                  <a:schemeClr val="tx2"/>
                </a:solidFill>
                <a:effectLst>
                  <a:outerShdw blurRad="38100" dist="38100" dir="2700000" algn="tl">
                    <a:srgbClr val="000000"/>
                  </a:outerShdw>
                </a:effectLst>
              </a:rPr>
              <a:t>(</a:t>
            </a:r>
            <a:r>
              <a:rPr lang="en-US" altLang="zh-CN" b="1" dirty="0" err="1">
                <a:solidFill>
                  <a:schemeClr val="tx2"/>
                </a:solidFill>
                <a:effectLst>
                  <a:outerShdw blurRad="38100" dist="38100" dir="2700000" algn="tl">
                    <a:srgbClr val="000000"/>
                  </a:outerShdw>
                </a:effectLst>
              </a:rPr>
              <a:t>callose</a:t>
            </a:r>
            <a:r>
              <a:rPr lang="en-US" altLang="zh-CN" b="1" dirty="0">
                <a:solidFill>
                  <a:schemeClr val="tx2"/>
                </a:solidFill>
                <a:effectLst>
                  <a:outerShdw blurRad="38100" dist="38100" dir="2700000" algn="tl">
                    <a:srgbClr val="000000"/>
                  </a:outerShdw>
                </a:effectLst>
              </a:rPr>
              <a:t>)</a:t>
            </a:r>
            <a:r>
              <a:rPr lang="zh-CN" altLang="en-US" b="1" dirty="0">
                <a:solidFill>
                  <a:schemeClr val="tx2"/>
                </a:solidFill>
                <a:effectLst>
                  <a:outerShdw blurRad="38100" dist="38100" dir="2700000" algn="tl">
                    <a:srgbClr val="000000"/>
                  </a:outerShdw>
                </a:effectLst>
              </a:rPr>
              <a:t>是一种以</a:t>
            </a:r>
            <a:r>
              <a:rPr lang="en-US" altLang="zh-CN" b="1" dirty="0">
                <a:solidFill>
                  <a:schemeClr val="tx2"/>
                </a:solidFill>
                <a:effectLst>
                  <a:outerShdw blurRad="38100" dist="38100" dir="2700000" algn="tl">
                    <a:srgbClr val="000000"/>
                  </a:outerShdw>
                </a:effectLst>
              </a:rPr>
              <a:t>β1,3-</a:t>
            </a:r>
            <a:r>
              <a:rPr lang="zh-CN" altLang="en-US" b="1" dirty="0">
                <a:solidFill>
                  <a:schemeClr val="tx2"/>
                </a:solidFill>
                <a:effectLst>
                  <a:outerShdw blurRad="38100" dist="38100" dir="2700000" algn="tl">
                    <a:srgbClr val="000000"/>
                  </a:outerShdw>
                </a:effectLst>
              </a:rPr>
              <a:t>键结合的葡聚糖。</a:t>
            </a:r>
            <a:endParaRPr lang="zh-CN" altLang="en-US" b="1" dirty="0">
              <a:effectLst>
                <a:outerShdw blurRad="38100" dist="38100" dir="2700000" algn="tl">
                  <a:srgbClr val="000000"/>
                </a:outerShdw>
              </a:effectLst>
            </a:endParaRPr>
          </a:p>
        </p:txBody>
      </p:sp>
      <p:sp>
        <p:nvSpPr>
          <p:cNvPr id="549893" name="Rectangle 5"/>
          <p:cNvSpPr>
            <a:spLocks noChangeArrowheads="1"/>
          </p:cNvSpPr>
          <p:nvPr/>
        </p:nvSpPr>
        <p:spPr bwMode="auto">
          <a:xfrm>
            <a:off x="928688" y="2143125"/>
            <a:ext cx="7200900" cy="3152775"/>
          </a:xfrm>
          <a:prstGeom prst="rect">
            <a:avLst/>
          </a:prstGeom>
          <a:noFill/>
          <a:ln w="9525">
            <a:noFill/>
            <a:miter lim="800000"/>
            <a:headEnd/>
            <a:tailEnd/>
          </a:ln>
          <a:effectLst/>
        </p:spPr>
        <p:txBody>
          <a:bodyPr>
            <a:spAutoFit/>
          </a:bodyPr>
          <a:lstStyle/>
          <a:p>
            <a:pPr>
              <a:lnSpc>
                <a:spcPct val="120000"/>
              </a:lnSpc>
              <a:defRPr/>
            </a:pPr>
            <a:r>
              <a:rPr lang="zh-CN" altLang="en-US" b="1" dirty="0"/>
              <a:t>功能：</a:t>
            </a:r>
            <a:r>
              <a:rPr lang="zh-CN" altLang="en-US" dirty="0">
                <a:effectLst>
                  <a:outerShdw blurRad="38100" dist="38100" dir="2700000" algn="tl">
                    <a:srgbClr val="000000"/>
                  </a:outerShdw>
                </a:effectLst>
              </a:rPr>
              <a:t>正常条件下，只有少量的胼胝质沉积在筛板的表面或筛孔的四周。</a:t>
            </a:r>
            <a:r>
              <a:rPr lang="zh-CN" altLang="en-US" dirty="0"/>
              <a:t>但当植物受到外界刺激（如机械损伤、高温等）时，筛管分子内就会迅速合成胼胝质，并沉积到筛板的表面或筛孔内，堵塞筛孔，以维持其他部位筛管正常的物质运输。一旦外界刺激解除，沉积到筛板表面或筛孔内的胼胝质则会迅速消失，使筛管恢复运输功能。</a:t>
            </a:r>
          </a:p>
        </p:txBody>
      </p:sp>
      <p:sp>
        <p:nvSpPr>
          <p:cNvPr id="61444" name="AutoShape 6">
            <a:hlinkClick r:id="rId2" action="ppaction://hlinksldjump"/>
          </p:cNvPr>
          <p:cNvSpPr>
            <a:spLocks noChangeArrowheads="1"/>
          </p:cNvSpPr>
          <p:nvPr/>
        </p:nvSpPr>
        <p:spPr bwMode="auto">
          <a:xfrm>
            <a:off x="6948488" y="5300663"/>
            <a:ext cx="649287" cy="504825"/>
          </a:xfrm>
          <a:prstGeom prst="leftArrow">
            <a:avLst>
              <a:gd name="adj1" fmla="val 50000"/>
              <a:gd name="adj2" fmla="val 32154"/>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body" idx="1"/>
          </p:nvPr>
        </p:nvSpPr>
        <p:spPr>
          <a:xfrm>
            <a:off x="684213" y="765175"/>
            <a:ext cx="8135937" cy="4114800"/>
          </a:xfrm>
        </p:spPr>
        <p:txBody>
          <a:bodyPr/>
          <a:lstStyle/>
          <a:p>
            <a:pPr algn="just" eaLnBrk="1" hangingPunct="1"/>
            <a:r>
              <a:rPr lang="zh-CN" altLang="en-US" b="1" smtClean="0">
                <a:solidFill>
                  <a:schemeClr val="folHlink"/>
                </a:solidFill>
              </a:rPr>
              <a:t>质外体</a:t>
            </a:r>
            <a:r>
              <a:rPr lang="en-US" altLang="zh-CN" b="1" smtClean="0">
                <a:solidFill>
                  <a:schemeClr val="folHlink"/>
                </a:solidFill>
              </a:rPr>
              <a:t>(apoplast)</a:t>
            </a:r>
            <a:r>
              <a:rPr lang="zh-CN" altLang="en-US" b="1" smtClean="0"/>
              <a:t>：</a:t>
            </a:r>
          </a:p>
          <a:p>
            <a:pPr algn="just" eaLnBrk="1" hangingPunct="1">
              <a:buFont typeface="Wingdings" pitchFamily="2" charset="2"/>
              <a:buNone/>
            </a:pPr>
            <a:r>
              <a:rPr lang="zh-CN" altLang="en-US" b="1" smtClean="0"/>
              <a:t>        由细胞壁和细胞间隙所组成的连续体。</a:t>
            </a:r>
          </a:p>
          <a:p>
            <a:pPr algn="just" eaLnBrk="1" hangingPunct="1"/>
            <a:r>
              <a:rPr lang="zh-CN" altLang="en-US" b="1" smtClean="0">
                <a:solidFill>
                  <a:schemeClr val="folHlink"/>
                </a:solidFill>
              </a:rPr>
              <a:t>共质体</a:t>
            </a:r>
            <a:r>
              <a:rPr lang="en-US" altLang="zh-CN" b="1" smtClean="0">
                <a:solidFill>
                  <a:schemeClr val="folHlink"/>
                </a:solidFill>
              </a:rPr>
              <a:t>(symplast)</a:t>
            </a:r>
            <a:r>
              <a:rPr lang="zh-CN" altLang="en-US" b="1" smtClean="0"/>
              <a:t>：</a:t>
            </a:r>
          </a:p>
          <a:p>
            <a:pPr algn="just" eaLnBrk="1" hangingPunct="1">
              <a:buFont typeface="Wingdings" pitchFamily="2" charset="2"/>
              <a:buNone/>
            </a:pPr>
            <a:r>
              <a:rPr lang="zh-CN" altLang="en-US" b="1" smtClean="0"/>
              <a:t>        由穿过细胞壁的胞间连丝把细胞相连，构成一个相互联系的原生质的整体（不包括液泡）。</a:t>
            </a:r>
          </a:p>
        </p:txBody>
      </p:sp>
      <p:sp>
        <p:nvSpPr>
          <p:cNvPr id="62467" name="AutoShape 5">
            <a:hlinkClick r:id="rId2" action="ppaction://hlinksldjump"/>
          </p:cNvPr>
          <p:cNvSpPr>
            <a:spLocks noChangeArrowheads="1"/>
          </p:cNvSpPr>
          <p:nvPr/>
        </p:nvSpPr>
        <p:spPr bwMode="auto">
          <a:xfrm>
            <a:off x="1258888" y="5516563"/>
            <a:ext cx="720725" cy="360362"/>
          </a:xfrm>
          <a:prstGeom prst="lef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zh-CN" altLang="en-US"/>
          </a:p>
        </p:txBody>
      </p:sp>
      <p:pic>
        <p:nvPicPr>
          <p:cNvPr id="62468" name="Picture 7" descr="ch10206"/>
          <p:cNvPicPr>
            <a:picLocks noChangeAspect="1" noChangeArrowheads="1"/>
          </p:cNvPicPr>
          <p:nvPr/>
        </p:nvPicPr>
        <p:blipFill>
          <a:blip r:embed="rId3"/>
          <a:srcRect/>
          <a:stretch>
            <a:fillRect/>
          </a:stretch>
        </p:blipFill>
        <p:spPr bwMode="auto">
          <a:xfrm>
            <a:off x="3708400" y="3644900"/>
            <a:ext cx="4791075" cy="298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ASPP 15"/>
          <p:cNvPicPr>
            <a:picLocks noChangeAspect="1" noChangeArrowheads="1"/>
          </p:cNvPicPr>
          <p:nvPr>
            <p:ph type="body" idx="1"/>
          </p:nvPr>
        </p:nvPicPr>
        <p:blipFill>
          <a:blip r:embed="rId2" cstate="print"/>
          <a:srcRect/>
          <a:stretch>
            <a:fillRect/>
          </a:stretch>
        </p:blipFill>
        <p:spPr>
          <a:xfrm>
            <a:off x="0" y="0"/>
            <a:ext cx="6084888" cy="6858000"/>
          </a:xfrm>
          <a:noFill/>
        </p:spPr>
      </p:pic>
      <p:sp>
        <p:nvSpPr>
          <p:cNvPr id="63491" name="Text Box 3"/>
          <p:cNvSpPr txBox="1">
            <a:spLocks noChangeArrowheads="1"/>
          </p:cNvSpPr>
          <p:nvPr/>
        </p:nvSpPr>
        <p:spPr bwMode="auto">
          <a:xfrm>
            <a:off x="6516688" y="2420938"/>
            <a:ext cx="2232025" cy="2143125"/>
          </a:xfrm>
          <a:prstGeom prst="rect">
            <a:avLst/>
          </a:prstGeom>
          <a:noFill/>
          <a:ln w="9525">
            <a:noFill/>
            <a:miter lim="800000"/>
            <a:headEnd/>
            <a:tailEnd/>
          </a:ln>
        </p:spPr>
        <p:txBody>
          <a:bodyPr>
            <a:spAutoFit/>
          </a:bodyPr>
          <a:lstStyle/>
          <a:p>
            <a:pPr>
              <a:lnSpc>
                <a:spcPct val="120000"/>
              </a:lnSpc>
              <a:spcBef>
                <a:spcPct val="50000"/>
              </a:spcBef>
            </a:pPr>
            <a:r>
              <a:rPr lang="zh-CN" altLang="en-US" sz="2800" b="1"/>
              <a:t>双子叶植物大豆维管组织的解剖概述图</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ph type="body" idx="1"/>
          </p:nvPr>
        </p:nvGraphicFramePr>
        <p:xfrm>
          <a:off x="0" y="0"/>
          <a:ext cx="6953250" cy="5029200"/>
        </p:xfrm>
        <a:graphic>
          <a:graphicData uri="http://schemas.openxmlformats.org/presentationml/2006/ole">
            <p:oleObj spid="_x0000_s4098" name="PhotoImpact" r:id="rId3" imgW="15695238" imgH="11352381" progId="PI3.Image">
              <p:embed/>
            </p:oleObj>
          </a:graphicData>
        </a:graphic>
      </p:graphicFrame>
      <p:pic>
        <p:nvPicPr>
          <p:cNvPr id="4" name="Picture 4" descr="f7"/>
          <p:cNvPicPr>
            <a:picLocks noChangeAspect="1" noChangeArrowheads="1"/>
          </p:cNvPicPr>
          <p:nvPr/>
        </p:nvPicPr>
        <p:blipFill>
          <a:blip r:embed="rId4"/>
          <a:srcRect/>
          <a:stretch>
            <a:fillRect/>
          </a:stretch>
        </p:blipFill>
        <p:spPr bwMode="auto">
          <a:xfrm>
            <a:off x="5000628" y="1571612"/>
            <a:ext cx="3879850" cy="5113338"/>
          </a:xfrm>
          <a:prstGeom prst="rect">
            <a:avLst/>
          </a:prstGeom>
          <a:solidFill>
            <a:srgbClr val="00CC99"/>
          </a:solidFill>
          <a:ln w="76200" cmpd="tri">
            <a:solidFill>
              <a:srgbClr val="FF0000"/>
            </a:solid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79388" y="260350"/>
            <a:ext cx="8610600" cy="1524000"/>
          </a:xfrm>
          <a:prstGeom prst="rect">
            <a:avLst/>
          </a:prstGeom>
          <a:noFill/>
          <a:ln w="9525">
            <a:noFill/>
            <a:miter lim="800000"/>
            <a:headEnd/>
            <a:tailEnd/>
          </a:ln>
        </p:spPr>
        <p:txBody>
          <a:bodyPr/>
          <a:lstStyle/>
          <a:p>
            <a:pPr indent="677863" algn="just">
              <a:spcBef>
                <a:spcPct val="20000"/>
              </a:spcBef>
              <a:buClr>
                <a:schemeClr val="accent2"/>
              </a:buClr>
              <a:buSzPct val="80000"/>
              <a:buFont typeface="Wingdings" pitchFamily="2" charset="2"/>
              <a:buNone/>
            </a:pPr>
            <a:r>
              <a:rPr lang="zh-CN" altLang="en-US" sz="2800" b="1">
                <a:solidFill>
                  <a:srgbClr val="FFFF00"/>
                </a:solidFill>
                <a:latin typeface="楷体_GB2312" pitchFamily="49" charset="-122"/>
                <a:ea typeface="黑体" pitchFamily="49" charset="-122"/>
              </a:rPr>
              <a:t>在内质网和高尔基体内合成的成壁物质由高尔基体分泌小泡运输至质膜，然后小泡内含物再释放至细胞壁中等过程均属胞内物质运输。</a:t>
            </a:r>
            <a:endParaRPr lang="zh-CN" altLang="en-US" sz="2800" b="1">
              <a:solidFill>
                <a:srgbClr val="FFFF00"/>
              </a:solidFill>
              <a:ea typeface="黑体" pitchFamily="49" charset="-122"/>
            </a:endParaRPr>
          </a:p>
        </p:txBody>
      </p:sp>
      <p:pic>
        <p:nvPicPr>
          <p:cNvPr id="13315" name="Picture 3"/>
          <p:cNvPicPr>
            <a:picLocks noChangeAspect="1" noChangeArrowheads="1"/>
          </p:cNvPicPr>
          <p:nvPr/>
        </p:nvPicPr>
        <p:blipFill>
          <a:blip r:embed="rId2"/>
          <a:srcRect/>
          <a:stretch>
            <a:fillRect/>
          </a:stretch>
        </p:blipFill>
        <p:spPr bwMode="auto">
          <a:xfrm>
            <a:off x="304800" y="1905000"/>
            <a:ext cx="8534400" cy="4572000"/>
          </a:xfrm>
          <a:prstGeom prst="rect">
            <a:avLst/>
          </a:prstGeom>
          <a:solidFill>
            <a:schemeClr val="accent1"/>
          </a:solidFill>
          <a:ln w="76200" cmpd="tri">
            <a:solidFill>
              <a:srgbClr val="FF0000"/>
            </a:solid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ph type="body" idx="1"/>
          </p:nvPr>
        </p:nvGraphicFramePr>
        <p:xfrm>
          <a:off x="1487488" y="914400"/>
          <a:ext cx="6167437" cy="5181600"/>
        </p:xfrm>
        <a:graphic>
          <a:graphicData uri="http://schemas.openxmlformats.org/presentationml/2006/ole">
            <p:oleObj spid="_x0000_s5122" name="PhotoImpact" r:id="rId3" imgW="9600000" imgH="8066667" progId="PI3.Image">
              <p:embed/>
            </p:oleObj>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t4-41"/>
          <p:cNvPicPr>
            <a:picLocks noChangeAspect="1" noChangeArrowheads="1"/>
          </p:cNvPicPr>
          <p:nvPr/>
        </p:nvPicPr>
        <p:blipFill>
          <a:blip r:embed="rId2"/>
          <a:srcRect/>
          <a:stretch>
            <a:fillRect/>
          </a:stretch>
        </p:blipFill>
        <p:spPr bwMode="auto">
          <a:xfrm>
            <a:off x="395288" y="1052513"/>
            <a:ext cx="8281987" cy="4665662"/>
          </a:xfrm>
          <a:prstGeom prst="rect">
            <a:avLst/>
          </a:prstGeom>
          <a:solidFill>
            <a:srgbClr val="00CC99"/>
          </a:solidFill>
          <a:ln w="28575">
            <a:solidFill>
              <a:srgbClr val="FF0066"/>
            </a:solid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pPr eaLnBrk="1" hangingPunct="1">
              <a:defRPr/>
            </a:pPr>
            <a:endParaRPr lang="zh-CN" altLang="zh-CN" smtClean="0"/>
          </a:p>
        </p:txBody>
      </p:sp>
      <p:sp>
        <p:nvSpPr>
          <p:cNvPr id="66563" name="Rectangle 7"/>
          <p:cNvSpPr>
            <a:spLocks noChangeArrowheads="1"/>
          </p:cNvSpPr>
          <p:nvPr/>
        </p:nvSpPr>
        <p:spPr bwMode="auto">
          <a:xfrm>
            <a:off x="755650" y="4149725"/>
            <a:ext cx="4144963" cy="1987550"/>
          </a:xfrm>
          <a:prstGeom prst="rect">
            <a:avLst/>
          </a:prstGeom>
          <a:noFill/>
          <a:ln w="9525">
            <a:noFill/>
            <a:miter lim="800000"/>
            <a:headEnd/>
            <a:tailEnd/>
          </a:ln>
        </p:spPr>
        <p:txBody>
          <a:bodyPr/>
          <a:lstStyle/>
          <a:p>
            <a:pPr indent="539750" algn="just">
              <a:spcBef>
                <a:spcPct val="20000"/>
              </a:spcBef>
            </a:pPr>
            <a:r>
              <a:rPr lang="en-US" altLang="zh-CN">
                <a:latin typeface="宋体" pitchFamily="2" charset="-122"/>
              </a:rPr>
              <a:t> </a:t>
            </a:r>
            <a:r>
              <a:rPr lang="zh-CN" altLang="en-US">
                <a:latin typeface="宋体" pitchFamily="2" charset="-122"/>
              </a:rPr>
              <a:t>胞间连丝形态学呈现几种形态，但这些变异的功能尚不清楚。 </a:t>
            </a:r>
            <a:endParaRPr lang="zh-CN" altLang="en-US"/>
          </a:p>
          <a:p>
            <a:pPr indent="539750" algn="just">
              <a:spcBef>
                <a:spcPct val="20000"/>
              </a:spcBef>
            </a:pPr>
            <a:r>
              <a:rPr lang="zh-CN" altLang="en-US">
                <a:latin typeface="宋体" pitchFamily="2" charset="-122"/>
              </a:rPr>
              <a:t> 划线的区域为内质网的瓶颈，或链管的形态。</a:t>
            </a:r>
            <a:r>
              <a:rPr lang="zh-CN" altLang="en-US" sz="2000"/>
              <a:t> </a:t>
            </a:r>
            <a:endParaRPr lang="zh-CN" altLang="en-US" sz="2800"/>
          </a:p>
        </p:txBody>
      </p:sp>
      <p:pic>
        <p:nvPicPr>
          <p:cNvPr id="66564" name="Picture 5" descr="ASPP 15"/>
          <p:cNvPicPr>
            <a:picLocks noChangeAspect="1" noChangeArrowheads="1"/>
          </p:cNvPicPr>
          <p:nvPr/>
        </p:nvPicPr>
        <p:blipFill>
          <a:blip r:embed="rId2"/>
          <a:srcRect/>
          <a:stretch>
            <a:fillRect/>
          </a:stretch>
        </p:blipFill>
        <p:spPr bwMode="auto">
          <a:xfrm>
            <a:off x="468313" y="333375"/>
            <a:ext cx="8266112" cy="3486150"/>
          </a:xfrm>
          <a:prstGeom prst="rect">
            <a:avLst/>
          </a:prstGeom>
          <a:solidFill>
            <a:srgbClr val="00CC99"/>
          </a:solidFill>
          <a:ln w="28575" algn="ctr">
            <a:solidFill>
              <a:srgbClr val="FF0066"/>
            </a:solidFill>
            <a:miter lim="800000"/>
            <a:headEnd/>
            <a:tailEnd/>
          </a:ln>
        </p:spPr>
      </p:pic>
      <p:pic>
        <p:nvPicPr>
          <p:cNvPr id="66565" name="Picture 4" descr="ASPP 15"/>
          <p:cNvPicPr>
            <a:picLocks noChangeAspect="1" noChangeArrowheads="1"/>
          </p:cNvPicPr>
          <p:nvPr/>
        </p:nvPicPr>
        <p:blipFill>
          <a:blip r:embed="rId3"/>
          <a:srcRect/>
          <a:stretch>
            <a:fillRect/>
          </a:stretch>
        </p:blipFill>
        <p:spPr bwMode="auto">
          <a:xfrm>
            <a:off x="5322888" y="4033838"/>
            <a:ext cx="3382962" cy="2463800"/>
          </a:xfrm>
          <a:prstGeom prst="rect">
            <a:avLst/>
          </a:prstGeom>
          <a:solidFill>
            <a:srgbClr val="00CC99"/>
          </a:solidFill>
          <a:ln w="28575">
            <a:solidFill>
              <a:srgbClr val="FF0066"/>
            </a:solid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6" descr="ASPP 3"/>
          <p:cNvPicPr>
            <a:picLocks noChangeAspect="1" noChangeArrowheads="1"/>
          </p:cNvPicPr>
          <p:nvPr/>
        </p:nvPicPr>
        <p:blipFill>
          <a:blip r:embed="rId2"/>
          <a:srcRect/>
          <a:stretch>
            <a:fillRect/>
          </a:stretch>
        </p:blipFill>
        <p:spPr bwMode="auto">
          <a:xfrm>
            <a:off x="2305050" y="333375"/>
            <a:ext cx="6480175" cy="5219700"/>
          </a:xfrm>
          <a:prstGeom prst="rect">
            <a:avLst/>
          </a:prstGeom>
          <a:solidFill>
            <a:srgbClr val="00CC99"/>
          </a:solidFill>
          <a:ln w="28575">
            <a:solidFill>
              <a:srgbClr val="FF0066"/>
            </a:solidFill>
            <a:miter lim="800000"/>
            <a:headEnd/>
            <a:tailEnd/>
          </a:ln>
        </p:spPr>
      </p:pic>
      <p:sp>
        <p:nvSpPr>
          <p:cNvPr id="67587" name="Rectangle 4"/>
          <p:cNvSpPr>
            <a:spLocks noChangeArrowheads="1"/>
          </p:cNvSpPr>
          <p:nvPr/>
        </p:nvSpPr>
        <p:spPr bwMode="auto">
          <a:xfrm>
            <a:off x="360363" y="5086350"/>
            <a:ext cx="5724525" cy="1439863"/>
          </a:xfrm>
          <a:prstGeom prst="rect">
            <a:avLst/>
          </a:prstGeom>
          <a:solidFill>
            <a:srgbClr val="FFFFFF"/>
          </a:solidFill>
          <a:ln w="19050">
            <a:solidFill>
              <a:srgbClr val="FF0066"/>
            </a:solidFill>
            <a:miter lim="800000"/>
            <a:headEnd/>
            <a:tailEnd/>
          </a:ln>
        </p:spPr>
        <p:txBody>
          <a:bodyPr/>
          <a:lstStyle/>
          <a:p>
            <a:pPr marL="90488" indent="1588" algn="just">
              <a:lnSpc>
                <a:spcPct val="80000"/>
              </a:lnSpc>
              <a:spcBef>
                <a:spcPct val="20000"/>
              </a:spcBef>
            </a:pPr>
            <a:r>
              <a:rPr lang="zh-CN" altLang="en-US" b="1">
                <a:solidFill>
                  <a:schemeClr val="accent2"/>
                </a:solidFill>
                <a:latin typeface="Times" pitchFamily="-84" charset="0"/>
              </a:rPr>
              <a:t>植物细胞中的化学渗透的过程</a:t>
            </a:r>
            <a:r>
              <a:rPr lang="zh-CN" altLang="en-US">
                <a:solidFill>
                  <a:schemeClr val="accent2"/>
                </a:solidFill>
                <a:latin typeface="Times" pitchFamily="-84" charset="0"/>
              </a:rPr>
              <a:t> </a:t>
            </a:r>
            <a:endParaRPr lang="zh-CN" altLang="en-US" sz="1700"/>
          </a:p>
          <a:p>
            <a:pPr marL="90488" indent="1588" algn="just">
              <a:lnSpc>
                <a:spcPct val="80000"/>
              </a:lnSpc>
              <a:spcBef>
                <a:spcPct val="20000"/>
              </a:spcBef>
              <a:buClr>
                <a:srgbClr val="FF3300"/>
              </a:buClr>
              <a:buFont typeface="Wingdings" pitchFamily="2" charset="2"/>
              <a:buChar char="Ø"/>
            </a:pPr>
            <a:r>
              <a:rPr lang="zh-CN" altLang="en-US" sz="2000">
                <a:solidFill>
                  <a:schemeClr val="accent2"/>
                </a:solidFill>
                <a:latin typeface="Times" pitchFamily="-84" charset="0"/>
              </a:rPr>
              <a:t>在线粒体与叶绿体中</a:t>
            </a:r>
            <a:r>
              <a:rPr lang="en-US" altLang="zh-CN" sz="2000">
                <a:solidFill>
                  <a:schemeClr val="accent2"/>
                </a:solidFill>
                <a:latin typeface="Times" pitchFamily="-84" charset="0"/>
                <a:ea typeface="ˎ̥"/>
                <a:cs typeface="ˎ̥"/>
              </a:rPr>
              <a:t>,</a:t>
            </a:r>
            <a:r>
              <a:rPr lang="zh-CN" altLang="en-US" sz="2000">
                <a:solidFill>
                  <a:schemeClr val="accent2"/>
                </a:solidFill>
                <a:latin typeface="Times" pitchFamily="-84" charset="0"/>
              </a:rPr>
              <a:t>用</a:t>
            </a:r>
            <a:r>
              <a:rPr lang="en-US" altLang="zh-CN" sz="2000">
                <a:solidFill>
                  <a:schemeClr val="accent2"/>
                </a:solidFill>
                <a:latin typeface="Times" pitchFamily="-84" charset="0"/>
                <a:ea typeface="ˎ̥"/>
                <a:cs typeface="ˎ̥"/>
              </a:rPr>
              <a:t>H</a:t>
            </a:r>
            <a:r>
              <a:rPr lang="en-US" altLang="zh-CN" sz="2000" baseline="30000">
                <a:solidFill>
                  <a:schemeClr val="accent2"/>
                </a:solidFill>
                <a:latin typeface="Times" pitchFamily="-84" charset="0"/>
                <a:ea typeface="ˎ̥"/>
                <a:cs typeface="ˎ̥"/>
              </a:rPr>
              <a:t>+</a:t>
            </a:r>
            <a:r>
              <a:rPr lang="zh-CN" altLang="en-US" sz="2000">
                <a:solidFill>
                  <a:schemeClr val="accent2"/>
                </a:solidFill>
                <a:latin typeface="Times" pitchFamily="-84" charset="0"/>
              </a:rPr>
              <a:t>梯度来合成</a:t>
            </a:r>
            <a:r>
              <a:rPr lang="en-US" altLang="zh-CN" sz="2000">
                <a:solidFill>
                  <a:schemeClr val="accent2"/>
                </a:solidFill>
                <a:latin typeface="Times" pitchFamily="-84" charset="0"/>
                <a:ea typeface="ˎ̥"/>
                <a:cs typeface="ˎ̥"/>
              </a:rPr>
              <a:t>ATP </a:t>
            </a:r>
            <a:endParaRPr lang="en-US" altLang="zh-CN" sz="1700"/>
          </a:p>
          <a:p>
            <a:pPr marL="90488" indent="1588" algn="just">
              <a:lnSpc>
                <a:spcPct val="80000"/>
              </a:lnSpc>
              <a:spcBef>
                <a:spcPct val="20000"/>
              </a:spcBef>
              <a:buClr>
                <a:srgbClr val="FF3300"/>
              </a:buClr>
              <a:buFont typeface="Wingdings" pitchFamily="2" charset="2"/>
              <a:buChar char="Ø"/>
            </a:pPr>
            <a:r>
              <a:rPr lang="zh-CN" altLang="en-US" sz="2000">
                <a:solidFill>
                  <a:schemeClr val="accent2"/>
                </a:solidFill>
                <a:latin typeface="Times" pitchFamily="-84" charset="0"/>
              </a:rPr>
              <a:t>通过水解</a:t>
            </a:r>
            <a:r>
              <a:rPr lang="en-US" altLang="zh-CN" sz="2000">
                <a:solidFill>
                  <a:schemeClr val="accent2"/>
                </a:solidFill>
                <a:latin typeface="Times" pitchFamily="-84" charset="0"/>
                <a:ea typeface="ˎ̥"/>
                <a:cs typeface="ˎ̥"/>
              </a:rPr>
              <a:t>ATP</a:t>
            </a:r>
            <a:r>
              <a:rPr lang="zh-CN" altLang="en-US" sz="2000">
                <a:solidFill>
                  <a:schemeClr val="accent2"/>
                </a:solidFill>
                <a:latin typeface="Times" pitchFamily="-84" charset="0"/>
              </a:rPr>
              <a:t>与</a:t>
            </a:r>
            <a:r>
              <a:rPr lang="en-US" altLang="zh-CN" sz="2000">
                <a:solidFill>
                  <a:schemeClr val="accent2"/>
                </a:solidFill>
                <a:latin typeface="Times" pitchFamily="-84" charset="0"/>
                <a:ea typeface="ˎ̥"/>
                <a:cs typeface="ˎ̥"/>
              </a:rPr>
              <a:t>PPi</a:t>
            </a:r>
            <a:r>
              <a:rPr lang="zh-CN" altLang="en-US" sz="2000">
                <a:solidFill>
                  <a:schemeClr val="accent2"/>
                </a:solidFill>
                <a:latin typeface="Times" pitchFamily="-84" charset="0"/>
              </a:rPr>
              <a:t>的泵来建立跨膜的质子梯度 </a:t>
            </a:r>
            <a:endParaRPr lang="zh-CN" altLang="en-US" sz="1700"/>
          </a:p>
          <a:p>
            <a:pPr marL="90488" indent="1588" algn="just">
              <a:lnSpc>
                <a:spcPct val="80000"/>
              </a:lnSpc>
              <a:spcBef>
                <a:spcPct val="20000"/>
              </a:spcBef>
              <a:buClr>
                <a:srgbClr val="FF3300"/>
              </a:buClr>
              <a:buFont typeface="Wingdings" pitchFamily="2" charset="2"/>
              <a:buChar char="Ø"/>
            </a:pPr>
            <a:r>
              <a:rPr lang="zh-CN" altLang="en-US" sz="2000">
                <a:solidFill>
                  <a:schemeClr val="accent2"/>
                </a:solidFill>
                <a:latin typeface="Times" pitchFamily="-84" charset="0"/>
              </a:rPr>
              <a:t>建立的电化学势被用来运输离子与小的代谢物</a:t>
            </a:r>
            <a:r>
              <a:rPr lang="zh-CN" altLang="en-US" sz="2000">
                <a:solidFill>
                  <a:schemeClr val="accent2"/>
                </a:solidFill>
              </a:rPr>
              <a:t> </a:t>
            </a:r>
            <a:endParaRPr lang="zh-CN" altLang="en-US" sz="320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785813" y="214313"/>
            <a:ext cx="7772400" cy="1143000"/>
          </a:xfrm>
        </p:spPr>
        <p:txBody>
          <a:bodyPr/>
          <a:lstStyle/>
          <a:p>
            <a:pPr eaLnBrk="1" hangingPunct="1">
              <a:defRPr/>
            </a:pPr>
            <a:r>
              <a:rPr lang="en-US" altLang="zh-CN" sz="4000" dirty="0" smtClean="0"/>
              <a:t>The Nobel Prize in Physiology or Medicine 2013 </a:t>
            </a:r>
            <a:endParaRPr lang="zh-CN" altLang="en-US" sz="4000" dirty="0" smtClean="0"/>
          </a:p>
        </p:txBody>
      </p:sp>
      <p:sp>
        <p:nvSpPr>
          <p:cNvPr id="68611" name="Rectangle 3"/>
          <p:cNvSpPr>
            <a:spLocks noGrp="1" noChangeArrowheads="1"/>
          </p:cNvSpPr>
          <p:nvPr>
            <p:ph type="body" idx="1"/>
          </p:nvPr>
        </p:nvSpPr>
        <p:spPr>
          <a:xfrm>
            <a:off x="179388" y="5734050"/>
            <a:ext cx="8424862" cy="1296988"/>
          </a:xfrm>
        </p:spPr>
        <p:txBody>
          <a:bodyPr/>
          <a:lstStyle/>
          <a:p>
            <a:pPr eaLnBrk="1" hangingPunct="1">
              <a:lnSpc>
                <a:spcPct val="80000"/>
              </a:lnSpc>
              <a:buFontTx/>
              <a:buNone/>
            </a:pPr>
            <a:r>
              <a:rPr lang="en-US" altLang="zh-CN" sz="2400" i="1" smtClean="0"/>
              <a:t>   </a:t>
            </a:r>
            <a:r>
              <a:rPr lang="en-US" altLang="zh-CN" sz="2800" i="1" smtClean="0">
                <a:hlinkClick r:id="rId2" action="ppaction://hlinksldjump"/>
              </a:rPr>
              <a:t>"for their discoveries of machinery regulating vesicle traffic, a major transport system in our cells"</a:t>
            </a:r>
            <a:r>
              <a:rPr lang="en-US" altLang="zh-CN" sz="2800" smtClean="0">
                <a:hlinkClick r:id="rId2" action="ppaction://hlinksldjump"/>
              </a:rPr>
              <a:t>.</a:t>
            </a:r>
            <a:endParaRPr lang="zh-CN" altLang="en-US" sz="2800" smtClean="0"/>
          </a:p>
        </p:txBody>
      </p:sp>
      <p:pic>
        <p:nvPicPr>
          <p:cNvPr id="68612" name="Picture 10" descr="James E. Rothman"/>
          <p:cNvPicPr>
            <a:picLocks noChangeAspect="1" noChangeArrowheads="1"/>
          </p:cNvPicPr>
          <p:nvPr/>
        </p:nvPicPr>
        <p:blipFill>
          <a:blip r:embed="rId3"/>
          <a:srcRect/>
          <a:stretch>
            <a:fillRect/>
          </a:stretch>
        </p:blipFill>
        <p:spPr bwMode="auto">
          <a:xfrm>
            <a:off x="611188" y="1341438"/>
            <a:ext cx="2290762" cy="3240087"/>
          </a:xfrm>
          <a:prstGeom prst="rect">
            <a:avLst/>
          </a:prstGeom>
          <a:noFill/>
          <a:ln w="9525">
            <a:noFill/>
            <a:miter lim="800000"/>
            <a:headEnd/>
            <a:tailEnd/>
          </a:ln>
        </p:spPr>
      </p:pic>
      <p:sp>
        <p:nvSpPr>
          <p:cNvPr id="68613" name="Rectangle 11"/>
          <p:cNvSpPr>
            <a:spLocks noChangeArrowheads="1"/>
          </p:cNvSpPr>
          <p:nvPr/>
        </p:nvSpPr>
        <p:spPr bwMode="auto">
          <a:xfrm>
            <a:off x="539750" y="4652963"/>
            <a:ext cx="2519363" cy="1006475"/>
          </a:xfrm>
          <a:prstGeom prst="rect">
            <a:avLst/>
          </a:prstGeom>
          <a:noFill/>
          <a:ln w="9525">
            <a:noFill/>
            <a:miter lim="800000"/>
            <a:headEnd/>
            <a:tailEnd/>
          </a:ln>
        </p:spPr>
        <p:txBody>
          <a:bodyPr anchor="ctr">
            <a:spAutoFit/>
          </a:bodyPr>
          <a:lstStyle/>
          <a:p>
            <a:r>
              <a:rPr lang="en-US" altLang="zh-CN" sz="2000" b="1" i="1"/>
              <a:t>James E. Rothman</a:t>
            </a:r>
          </a:p>
          <a:p>
            <a:r>
              <a:rPr lang="en-US" altLang="zh-CN" sz="2000"/>
              <a:t>Yale University, New Haven, CT, USA</a:t>
            </a:r>
          </a:p>
        </p:txBody>
      </p:sp>
      <p:pic>
        <p:nvPicPr>
          <p:cNvPr id="68614" name="Picture 13" descr="Randy W. Schekman"/>
          <p:cNvPicPr>
            <a:picLocks noChangeAspect="1" noChangeArrowheads="1"/>
          </p:cNvPicPr>
          <p:nvPr/>
        </p:nvPicPr>
        <p:blipFill>
          <a:blip r:embed="rId4"/>
          <a:srcRect/>
          <a:stretch>
            <a:fillRect/>
          </a:stretch>
        </p:blipFill>
        <p:spPr bwMode="auto">
          <a:xfrm>
            <a:off x="3348038" y="1341438"/>
            <a:ext cx="2290762" cy="3240087"/>
          </a:xfrm>
          <a:prstGeom prst="rect">
            <a:avLst/>
          </a:prstGeom>
          <a:noFill/>
          <a:ln w="9525">
            <a:noFill/>
            <a:miter lim="800000"/>
            <a:headEnd/>
            <a:tailEnd/>
          </a:ln>
        </p:spPr>
      </p:pic>
      <p:sp>
        <p:nvSpPr>
          <p:cNvPr id="68615" name="Rectangle 14"/>
          <p:cNvSpPr>
            <a:spLocks noChangeArrowheads="1"/>
          </p:cNvSpPr>
          <p:nvPr/>
        </p:nvSpPr>
        <p:spPr bwMode="auto">
          <a:xfrm>
            <a:off x="3203575" y="4652963"/>
            <a:ext cx="2736850" cy="1006475"/>
          </a:xfrm>
          <a:prstGeom prst="rect">
            <a:avLst/>
          </a:prstGeom>
          <a:noFill/>
          <a:ln w="9525">
            <a:noFill/>
            <a:miter lim="800000"/>
            <a:headEnd/>
            <a:tailEnd/>
          </a:ln>
        </p:spPr>
        <p:txBody>
          <a:bodyPr anchor="ctr">
            <a:spAutoFit/>
          </a:bodyPr>
          <a:lstStyle/>
          <a:p>
            <a:r>
              <a:rPr lang="en-US" altLang="zh-CN" sz="2000" b="1" i="1"/>
              <a:t>Randy W. Schekman</a:t>
            </a:r>
            <a:r>
              <a:rPr lang="en-US" altLang="zh-CN" sz="2000"/>
              <a:t> </a:t>
            </a:r>
          </a:p>
          <a:p>
            <a:r>
              <a:rPr lang="en-US" altLang="zh-CN" sz="2000"/>
              <a:t>University of California, Berkeley, CA, USA</a:t>
            </a:r>
          </a:p>
        </p:txBody>
      </p:sp>
      <p:pic>
        <p:nvPicPr>
          <p:cNvPr id="68616" name="Picture 16" descr="Thomas C. Südhof"/>
          <p:cNvPicPr>
            <a:picLocks noChangeAspect="1" noChangeArrowheads="1"/>
          </p:cNvPicPr>
          <p:nvPr/>
        </p:nvPicPr>
        <p:blipFill>
          <a:blip r:embed="rId5"/>
          <a:srcRect/>
          <a:stretch>
            <a:fillRect/>
          </a:stretch>
        </p:blipFill>
        <p:spPr bwMode="auto">
          <a:xfrm>
            <a:off x="6084888" y="1341438"/>
            <a:ext cx="2290762" cy="3240087"/>
          </a:xfrm>
          <a:prstGeom prst="rect">
            <a:avLst/>
          </a:prstGeom>
          <a:noFill/>
          <a:ln w="9525">
            <a:noFill/>
            <a:miter lim="800000"/>
            <a:headEnd/>
            <a:tailEnd/>
          </a:ln>
        </p:spPr>
      </p:pic>
      <p:sp>
        <p:nvSpPr>
          <p:cNvPr id="68617" name="Rectangle 17"/>
          <p:cNvSpPr>
            <a:spLocks noChangeArrowheads="1"/>
          </p:cNvSpPr>
          <p:nvPr/>
        </p:nvSpPr>
        <p:spPr bwMode="auto">
          <a:xfrm>
            <a:off x="6011863" y="4652963"/>
            <a:ext cx="2952750" cy="1066800"/>
          </a:xfrm>
          <a:prstGeom prst="rect">
            <a:avLst/>
          </a:prstGeom>
          <a:noFill/>
          <a:ln w="9525">
            <a:noFill/>
            <a:miter lim="800000"/>
            <a:headEnd/>
            <a:tailEnd/>
          </a:ln>
        </p:spPr>
        <p:txBody>
          <a:bodyPr anchor="ctr">
            <a:spAutoFit/>
          </a:bodyPr>
          <a:lstStyle/>
          <a:p>
            <a:r>
              <a:rPr lang="en-US" altLang="zh-CN" sz="2000" b="1" i="1"/>
              <a:t>Thomas C. Südhof</a:t>
            </a:r>
          </a:p>
          <a:p>
            <a:r>
              <a:rPr lang="en-US" altLang="zh-CN" sz="2000"/>
              <a:t>Stanford University, Stanford, CA, USA</a:t>
            </a:r>
            <a:r>
              <a:rPr lang="en-US" altLang="zh-CN"/>
              <a:t> </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684213" y="692150"/>
            <a:ext cx="7772400" cy="4968875"/>
          </a:xfrm>
        </p:spPr>
        <p:txBody>
          <a:bodyPr/>
          <a:lstStyle/>
          <a:p>
            <a:pPr eaLnBrk="1" hangingPunct="1">
              <a:buFont typeface="Wingdings" pitchFamily="2" charset="2"/>
              <a:buNone/>
            </a:pPr>
            <a:endParaRPr lang="en-US" altLang="zh-CN" smtClean="0"/>
          </a:p>
          <a:p>
            <a:pPr eaLnBrk="1" hangingPunct="1">
              <a:buFont typeface="Wingdings" pitchFamily="2" charset="2"/>
              <a:buNone/>
            </a:pPr>
            <a:r>
              <a:rPr lang="zh-CN" altLang="en-US" sz="4000" b="1" smtClean="0">
                <a:solidFill>
                  <a:srgbClr val="FFFF00"/>
                </a:solidFill>
              </a:rPr>
              <a:t>（二）胞间运输</a:t>
            </a:r>
          </a:p>
          <a:p>
            <a:pPr algn="just" eaLnBrk="1" hangingPunct="1">
              <a:buFont typeface="Wingdings" pitchFamily="2" charset="2"/>
              <a:buNone/>
            </a:pPr>
            <a:r>
              <a:rPr lang="zh-CN" altLang="en-US" b="1" smtClean="0"/>
              <a:t>   </a:t>
            </a:r>
            <a:r>
              <a:rPr lang="zh-CN" altLang="en-US" sz="3600" b="1" smtClean="0">
                <a:solidFill>
                  <a:schemeClr val="folHlink"/>
                </a:solidFill>
                <a:ea typeface="隶书" pitchFamily="49" charset="-122"/>
              </a:rPr>
              <a:t>胞间运输：细胞之间短距离的</a:t>
            </a:r>
            <a:r>
              <a:rPr lang="zh-CN" altLang="en-US" sz="3600" b="1" smtClean="0">
                <a:ea typeface="隶书" pitchFamily="49" charset="-122"/>
                <a:hlinkClick r:id="rId2" action="ppaction://hlinksldjump"/>
              </a:rPr>
              <a:t>质外体</a:t>
            </a:r>
            <a:r>
              <a:rPr lang="en-US" altLang="zh-CN" sz="3600" b="1" smtClean="0">
                <a:ea typeface="隶书" pitchFamily="49" charset="-122"/>
                <a:hlinkClick r:id="rId2" action="ppaction://hlinksldjump"/>
              </a:rPr>
              <a:t>(apoplast)</a:t>
            </a:r>
            <a:r>
              <a:rPr lang="zh-CN" altLang="en-US" sz="3600" b="1" smtClean="0">
                <a:ea typeface="隶书" pitchFamily="49" charset="-122"/>
                <a:hlinkClick r:id="rId2" action="ppaction://hlinksldjump"/>
              </a:rPr>
              <a:t>、共质体</a:t>
            </a:r>
            <a:r>
              <a:rPr lang="en-US" altLang="zh-CN" sz="3600" b="1" smtClean="0">
                <a:ea typeface="隶书" pitchFamily="49" charset="-122"/>
                <a:hlinkClick r:id="rId2" action="ppaction://hlinksldjump"/>
              </a:rPr>
              <a:t>(symplast)</a:t>
            </a:r>
            <a:r>
              <a:rPr lang="zh-CN" altLang="en-US" sz="3600" b="1" smtClean="0">
                <a:solidFill>
                  <a:schemeClr val="folHlink"/>
                </a:solidFill>
                <a:ea typeface="隶书" pitchFamily="49" charset="-122"/>
              </a:rPr>
              <a:t>以及质外体与共质体间的运输。</a:t>
            </a:r>
          </a:p>
          <a:p>
            <a:pPr algn="just" eaLnBrk="1" hangingPunct="1">
              <a:buFont typeface="Wingdings" pitchFamily="2" charset="2"/>
              <a:buNone/>
            </a:pPr>
            <a:r>
              <a:rPr lang="zh-CN" altLang="en-US" b="1" smtClean="0"/>
              <a:t>   有：质外体、共质体以及质外体与共质体间三种运输类型：</a:t>
            </a:r>
            <a:r>
              <a:rPr lang="zh-CN" altLang="en-US" smtClean="0"/>
              <a:t> </a:t>
            </a:r>
            <a:endParaRPr lang="zh-CN" altLang="en-US" sz="3600" b="1" smtClean="0">
              <a:solidFill>
                <a:schemeClr val="folHlink"/>
              </a:solidFill>
              <a:ea typeface="隶书" pitchFamily="49" charset="-122"/>
            </a:endParaRPr>
          </a:p>
          <a:p>
            <a:pPr eaLnBrk="1" hangingPunct="1">
              <a:buFont typeface="Wingdings" pitchFamily="2" charset="2"/>
              <a:buNone/>
            </a:pPr>
            <a:r>
              <a:rPr lang="zh-CN" altLang="en-US" smtClean="0"/>
              <a:t>      </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57200" y="1219200"/>
            <a:ext cx="4203700" cy="2895600"/>
          </a:xfrm>
          <a:prstGeom prst="rect">
            <a:avLst/>
          </a:prstGeom>
          <a:solidFill>
            <a:srgbClr val="FFFFFF"/>
          </a:solidFill>
          <a:ln w="9525">
            <a:solidFill>
              <a:srgbClr val="000000"/>
            </a:solidFill>
            <a:miter lim="800000"/>
            <a:headEnd/>
            <a:tailEnd/>
          </a:ln>
        </p:spPr>
        <p:txBody>
          <a:bodyPr/>
          <a:lstStyle/>
          <a:p>
            <a:pPr marL="292100" indent="-292100" algn="just">
              <a:spcBef>
                <a:spcPct val="20000"/>
              </a:spcBef>
              <a:buClr>
                <a:schemeClr val="accent2"/>
              </a:buClr>
              <a:buFont typeface="Wingdings" pitchFamily="2" charset="2"/>
              <a:buNone/>
            </a:pPr>
            <a:r>
              <a:rPr lang="en-US" altLang="zh-CN" sz="2800" b="1">
                <a:solidFill>
                  <a:srgbClr val="0000FF"/>
                </a:solidFill>
                <a:latin typeface="宋体" pitchFamily="2" charset="-122"/>
                <a:ea typeface=""/>
                <a:cs typeface=""/>
              </a:rPr>
              <a:t>1 </a:t>
            </a:r>
            <a:r>
              <a:rPr lang="zh-CN" altLang="en-US" sz="2800" b="1">
                <a:solidFill>
                  <a:srgbClr val="0000FF"/>
                </a:solidFill>
                <a:latin typeface="宋体" pitchFamily="2" charset="-122"/>
                <a:ea typeface=""/>
                <a:cs typeface=""/>
              </a:rPr>
              <a:t>质外体运输</a:t>
            </a:r>
            <a:r>
              <a:rPr lang="zh-CN" altLang="en-US" sz="2800" b="1">
                <a:solidFill>
                  <a:srgbClr val="0000FF"/>
                </a:solidFill>
                <a:latin typeface="楷体_GB2312" pitchFamily="49" charset="-122"/>
                <a:ea typeface="楷体_GB2312" pitchFamily="49" charset="-122"/>
              </a:rPr>
              <a:t>  </a:t>
            </a:r>
            <a:endParaRPr lang="zh-CN" altLang="en-US" sz="2800" b="1">
              <a:solidFill>
                <a:srgbClr val="0000FF"/>
              </a:solidFill>
            </a:endParaRPr>
          </a:p>
          <a:p>
            <a:pPr marL="292100" indent="-292100" algn="just">
              <a:spcBef>
                <a:spcPct val="20000"/>
              </a:spcBef>
              <a:buClr>
                <a:srgbClr val="FF3300"/>
              </a:buClr>
              <a:buSzPct val="80000"/>
              <a:buFontTx/>
              <a:buAutoNum type="arabicParenR"/>
            </a:pPr>
            <a:r>
              <a:rPr lang="zh-CN" altLang="en-US" b="1">
                <a:solidFill>
                  <a:schemeClr val="bg2"/>
                </a:solidFill>
                <a:latin typeface="楷体_GB2312" pitchFamily="49" charset="-122"/>
                <a:ea typeface="楷体_GB2312" pitchFamily="49" charset="-122"/>
              </a:rPr>
              <a:t>质外体中液流的阻力小，物质在其中的运输快。 </a:t>
            </a:r>
            <a:endParaRPr lang="zh-CN" altLang="en-US" b="1">
              <a:solidFill>
                <a:schemeClr val="bg2"/>
              </a:solidFill>
            </a:endParaRPr>
          </a:p>
          <a:p>
            <a:pPr marL="292100" indent="-292100" algn="just">
              <a:spcBef>
                <a:spcPct val="20000"/>
              </a:spcBef>
              <a:buClr>
                <a:srgbClr val="FF3300"/>
              </a:buClr>
              <a:buSzPct val="80000"/>
              <a:buFontTx/>
              <a:buAutoNum type="arabicParenR"/>
            </a:pPr>
            <a:r>
              <a:rPr lang="zh-CN" altLang="en-US" b="1">
                <a:solidFill>
                  <a:schemeClr val="bg2"/>
                </a:solidFill>
                <a:latin typeface="楷体_GB2312" pitchFamily="49" charset="-122"/>
                <a:ea typeface="楷体_GB2312" pitchFamily="49" charset="-122"/>
              </a:rPr>
              <a:t>质外体没有外围的保护，其中的物质容易流失到体外。 </a:t>
            </a:r>
            <a:endParaRPr lang="zh-CN" altLang="en-US" b="1">
              <a:solidFill>
                <a:schemeClr val="bg2"/>
              </a:solidFill>
            </a:endParaRPr>
          </a:p>
          <a:p>
            <a:pPr marL="292100" indent="-292100" algn="just">
              <a:spcBef>
                <a:spcPct val="20000"/>
              </a:spcBef>
              <a:buClr>
                <a:srgbClr val="FF3300"/>
              </a:buClr>
              <a:buSzPct val="80000"/>
              <a:buFontTx/>
              <a:buAutoNum type="arabicParenR"/>
            </a:pPr>
            <a:r>
              <a:rPr lang="zh-CN" altLang="en-US" b="1">
                <a:solidFill>
                  <a:schemeClr val="bg2"/>
                </a:solidFill>
                <a:latin typeface="楷体_GB2312" pitchFamily="49" charset="-122"/>
                <a:ea typeface="楷体_GB2312" pitchFamily="49" charset="-122"/>
              </a:rPr>
              <a:t>另外运输速率也易受外力的影响。</a:t>
            </a:r>
            <a:endParaRPr lang="zh-CN" altLang="en-US" b="1">
              <a:solidFill>
                <a:schemeClr val="bg2"/>
              </a:solidFill>
            </a:endParaRPr>
          </a:p>
        </p:txBody>
      </p:sp>
      <p:sp>
        <p:nvSpPr>
          <p:cNvPr id="15363" name="Rectangle 3"/>
          <p:cNvSpPr>
            <a:spLocks noChangeArrowheads="1"/>
          </p:cNvSpPr>
          <p:nvPr/>
        </p:nvSpPr>
        <p:spPr bwMode="auto">
          <a:xfrm>
            <a:off x="0" y="404813"/>
            <a:ext cx="8012113" cy="519112"/>
          </a:xfrm>
          <a:prstGeom prst="rect">
            <a:avLst/>
          </a:prstGeom>
          <a:noFill/>
          <a:ln w="9525">
            <a:noFill/>
            <a:miter lim="800000"/>
            <a:headEnd/>
            <a:tailEnd/>
          </a:ln>
        </p:spPr>
        <p:txBody>
          <a:bodyPr>
            <a:spAutoFit/>
          </a:bodyPr>
          <a:lstStyle/>
          <a:p>
            <a:pPr indent="622300"/>
            <a:r>
              <a:rPr lang="zh-CN" altLang="en-US" sz="2800" b="1">
                <a:latin typeface="楷体_GB2312" pitchFamily="49" charset="-122"/>
                <a:ea typeface="黑体" pitchFamily="49" charset="-122"/>
              </a:rPr>
              <a:t>细胞之间短距离的质外体、共质体运输的特点</a:t>
            </a:r>
            <a:endParaRPr lang="zh-CN" altLang="en-US" sz="2800" b="1">
              <a:ea typeface="黑体" pitchFamily="49" charset="-122"/>
            </a:endParaRPr>
          </a:p>
        </p:txBody>
      </p:sp>
      <p:pic>
        <p:nvPicPr>
          <p:cNvPr id="15364" name="Picture 4" descr="ASPP 15"/>
          <p:cNvPicPr>
            <a:picLocks noChangeAspect="1" noChangeArrowheads="1"/>
          </p:cNvPicPr>
          <p:nvPr/>
        </p:nvPicPr>
        <p:blipFill>
          <a:blip r:embed="rId2"/>
          <a:srcRect/>
          <a:stretch>
            <a:fillRect/>
          </a:stretch>
        </p:blipFill>
        <p:spPr bwMode="auto">
          <a:xfrm>
            <a:off x="4953000" y="1219200"/>
            <a:ext cx="3798888" cy="3009900"/>
          </a:xfrm>
          <a:prstGeom prst="rect">
            <a:avLst/>
          </a:prstGeom>
          <a:solidFill>
            <a:schemeClr val="accent1"/>
          </a:solidFill>
          <a:ln w="76200" cmpd="tri">
            <a:solidFill>
              <a:srgbClr val="FF0000"/>
            </a:solidFill>
            <a:miter lim="800000"/>
            <a:headEnd/>
            <a:tailEnd/>
          </a:ln>
        </p:spPr>
      </p:pic>
      <p:sp>
        <p:nvSpPr>
          <p:cNvPr id="15365" name="Rectangle 5"/>
          <p:cNvSpPr>
            <a:spLocks noChangeArrowheads="1"/>
          </p:cNvSpPr>
          <p:nvPr/>
        </p:nvSpPr>
        <p:spPr bwMode="auto">
          <a:xfrm>
            <a:off x="468313" y="4797425"/>
            <a:ext cx="7981950" cy="1223963"/>
          </a:xfrm>
          <a:prstGeom prst="rect">
            <a:avLst/>
          </a:prstGeom>
          <a:noFill/>
          <a:ln w="9525">
            <a:noFill/>
            <a:miter lim="800000"/>
            <a:headEnd/>
            <a:tailEnd/>
          </a:ln>
        </p:spPr>
        <p:txBody>
          <a:bodyPr>
            <a:spAutoFit/>
          </a:bodyPr>
          <a:lstStyle/>
          <a:p>
            <a:pPr marL="457200" indent="-457200">
              <a:lnSpc>
                <a:spcPct val="70000"/>
              </a:lnSpc>
              <a:spcBef>
                <a:spcPct val="50000"/>
              </a:spcBef>
              <a:buClr>
                <a:srgbClr val="FF3300"/>
              </a:buClr>
              <a:buFontTx/>
              <a:buAutoNum type="arabicParenR"/>
            </a:pPr>
            <a:r>
              <a:rPr lang="zh-CN" altLang="en-US" b="1">
                <a:latin typeface="楷体_GB2312" pitchFamily="49" charset="-122"/>
                <a:ea typeface="楷体_GB2312" pitchFamily="49" charset="-122"/>
              </a:rPr>
              <a:t>共质体中原生质的粘度大，运输的阻力大，速度慢。 </a:t>
            </a:r>
            <a:endParaRPr lang="zh-CN" altLang="en-US" sz="1200" b="1"/>
          </a:p>
          <a:p>
            <a:pPr marL="457200" indent="-457200">
              <a:lnSpc>
                <a:spcPct val="70000"/>
              </a:lnSpc>
              <a:spcBef>
                <a:spcPct val="50000"/>
              </a:spcBef>
              <a:buClr>
                <a:srgbClr val="FF3300"/>
              </a:buClr>
              <a:buFontTx/>
              <a:buAutoNum type="arabicParenR"/>
            </a:pPr>
            <a:r>
              <a:rPr lang="zh-CN" altLang="en-US" b="1">
                <a:latin typeface="楷体_GB2312" pitchFamily="49" charset="-122"/>
                <a:ea typeface="楷体_GB2312" pitchFamily="49" charset="-122"/>
              </a:rPr>
              <a:t>共质体中的物质有质膜的保护，不易流失于体外。 </a:t>
            </a:r>
            <a:endParaRPr lang="zh-CN" altLang="en-US" sz="1200" b="1"/>
          </a:p>
          <a:p>
            <a:pPr marL="457200" indent="-457200">
              <a:lnSpc>
                <a:spcPct val="70000"/>
              </a:lnSpc>
              <a:spcBef>
                <a:spcPct val="50000"/>
              </a:spcBef>
              <a:buClr>
                <a:srgbClr val="FF3300"/>
              </a:buClr>
              <a:buFontTx/>
              <a:buAutoNum type="arabicParenR"/>
            </a:pPr>
            <a:r>
              <a:rPr lang="zh-CN" altLang="en-US" b="1">
                <a:latin typeface="楷体_GB2312" pitchFamily="49" charset="-122"/>
                <a:ea typeface="楷体_GB2312" pitchFamily="49" charset="-122"/>
              </a:rPr>
              <a:t>共质体运输受胞间连丝状态控制。</a:t>
            </a:r>
            <a:endParaRPr lang="zh-CN" altLang="en-US" b="1"/>
          </a:p>
        </p:txBody>
      </p:sp>
      <p:sp>
        <p:nvSpPr>
          <p:cNvPr id="15366" name="Rectangle 6"/>
          <p:cNvSpPr>
            <a:spLocks noChangeArrowheads="1"/>
          </p:cNvSpPr>
          <p:nvPr/>
        </p:nvSpPr>
        <p:spPr bwMode="auto">
          <a:xfrm>
            <a:off x="533400" y="4191000"/>
            <a:ext cx="2328863" cy="519113"/>
          </a:xfrm>
          <a:prstGeom prst="rect">
            <a:avLst/>
          </a:prstGeom>
          <a:noFill/>
          <a:ln w="9525">
            <a:noFill/>
            <a:miter lim="800000"/>
            <a:headEnd/>
            <a:tailEnd/>
          </a:ln>
        </p:spPr>
        <p:txBody>
          <a:bodyPr wrap="none">
            <a:spAutoFit/>
          </a:bodyPr>
          <a:lstStyle/>
          <a:p>
            <a:pPr>
              <a:buFont typeface="Wingdings" pitchFamily="2" charset="2"/>
              <a:buNone/>
            </a:pPr>
            <a:r>
              <a:rPr lang="en-US" altLang="zh-CN" sz="2800" b="1">
                <a:solidFill>
                  <a:srgbClr val="FFFF00"/>
                </a:solidFill>
                <a:latin typeface="宋体" pitchFamily="2" charset="-122"/>
                <a:ea typeface=""/>
                <a:cs typeface=""/>
              </a:rPr>
              <a:t>2 </a:t>
            </a:r>
            <a:r>
              <a:rPr lang="zh-CN" altLang="en-US" sz="2800" b="1">
                <a:solidFill>
                  <a:srgbClr val="FFFF00"/>
                </a:solidFill>
                <a:latin typeface="宋体" pitchFamily="2" charset="-122"/>
                <a:ea typeface=""/>
                <a:cs typeface=""/>
              </a:rPr>
              <a:t>共质体运输</a:t>
            </a:r>
            <a:endParaRPr lang="zh-CN" altLang="en-US" b="1">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2">
                                            <p:txEl>
                                              <p:pRg st="1" end="1"/>
                                            </p:txEl>
                                          </p:spTgt>
                                        </p:tgtEl>
                                        <p:attrNameLst>
                                          <p:attrName>style.visibility</p:attrName>
                                        </p:attrNameLst>
                                      </p:cBhvr>
                                      <p:to>
                                        <p:strVal val="visible"/>
                                      </p:to>
                                    </p:set>
                                    <p:animEffect transition="in" filter="blinds(horizontal)">
                                      <p:cBhvr>
                                        <p:cTn id="7" dur="500"/>
                                        <p:tgtEl>
                                          <p:spTgt spid="1536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365">
                                            <p:txEl>
                                              <p:pRg st="0" end="0"/>
                                            </p:txEl>
                                          </p:spTgt>
                                        </p:tgtEl>
                                        <p:attrNameLst>
                                          <p:attrName>style.visibility</p:attrName>
                                        </p:attrNameLst>
                                      </p:cBhvr>
                                      <p:to>
                                        <p:strVal val="visible"/>
                                      </p:to>
                                    </p:set>
                                    <p:animEffect transition="in" filter="blinds(horizontal)">
                                      <p:cBhvr>
                                        <p:cTn id="12" dur="500"/>
                                        <p:tgtEl>
                                          <p:spTgt spid="1536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362">
                                            <p:txEl>
                                              <p:pRg st="2" end="2"/>
                                            </p:txEl>
                                          </p:spTgt>
                                        </p:tgtEl>
                                        <p:attrNameLst>
                                          <p:attrName>style.visibility</p:attrName>
                                        </p:attrNameLst>
                                      </p:cBhvr>
                                      <p:to>
                                        <p:strVal val="visible"/>
                                      </p:to>
                                    </p:set>
                                    <p:anim calcmode="lin" valueType="num">
                                      <p:cBhvr additive="base">
                                        <p:cTn id="17" dur="500" fill="hold"/>
                                        <p:tgtEl>
                                          <p:spTgt spid="1536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3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365">
                                            <p:txEl>
                                              <p:pRg st="1" end="1"/>
                                            </p:txEl>
                                          </p:spTgt>
                                        </p:tgtEl>
                                        <p:attrNameLst>
                                          <p:attrName>style.visibility</p:attrName>
                                        </p:attrNameLst>
                                      </p:cBhvr>
                                      <p:to>
                                        <p:strVal val="visible"/>
                                      </p:to>
                                    </p:set>
                                    <p:anim calcmode="lin" valueType="num">
                                      <p:cBhvr additive="base">
                                        <p:cTn id="23" dur="500" fill="hold"/>
                                        <p:tgtEl>
                                          <p:spTgt spid="1536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36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15362">
                                            <p:txEl>
                                              <p:pRg st="3" end="3"/>
                                            </p:txEl>
                                          </p:spTgt>
                                        </p:tgtEl>
                                        <p:attrNameLst>
                                          <p:attrName>style.visibility</p:attrName>
                                        </p:attrNameLst>
                                      </p:cBhvr>
                                      <p:to>
                                        <p:strVal val="visible"/>
                                      </p:to>
                                    </p:set>
                                    <p:animEffect transition="in" filter="box(in)">
                                      <p:cBhvr>
                                        <p:cTn id="29" dur="500"/>
                                        <p:tgtEl>
                                          <p:spTgt spid="1536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15365">
                                            <p:txEl>
                                              <p:pRg st="2" end="2"/>
                                            </p:txEl>
                                          </p:spTgt>
                                        </p:tgtEl>
                                        <p:attrNameLst>
                                          <p:attrName>style.visibility</p:attrName>
                                        </p:attrNameLst>
                                      </p:cBhvr>
                                      <p:to>
                                        <p:strVal val="visible"/>
                                      </p:to>
                                    </p:set>
                                    <p:animEffect transition="in" filter="box(in)">
                                      <p:cBhvr>
                                        <p:cTn id="34" dur="500"/>
                                        <p:tgtEl>
                                          <p:spTgt spid="153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266700" y="5710238"/>
            <a:ext cx="8610600" cy="685800"/>
          </a:xfrm>
          <a:prstGeom prst="rect">
            <a:avLst/>
          </a:prstGeom>
          <a:noFill/>
          <a:ln w="9525">
            <a:noFill/>
            <a:miter lim="800000"/>
            <a:headEnd/>
            <a:tailEnd/>
          </a:ln>
        </p:spPr>
        <p:txBody>
          <a:bodyPr/>
          <a:lstStyle/>
          <a:p>
            <a:pPr algn="ctr">
              <a:lnSpc>
                <a:spcPct val="90000"/>
              </a:lnSpc>
              <a:spcBef>
                <a:spcPct val="20000"/>
              </a:spcBef>
            </a:pPr>
            <a:r>
              <a:rPr lang="zh-CN" altLang="en-US" b="1">
                <a:latin typeface="宋体" pitchFamily="2" charset="-122"/>
              </a:rPr>
              <a:t>某些分子的半径和分子量 </a:t>
            </a:r>
            <a:endParaRPr lang="zh-CN" altLang="en-US" sz="1700"/>
          </a:p>
          <a:p>
            <a:pPr algn="ctr">
              <a:lnSpc>
                <a:spcPct val="90000"/>
              </a:lnSpc>
              <a:spcBef>
                <a:spcPct val="20000"/>
              </a:spcBef>
            </a:pPr>
            <a:r>
              <a:rPr lang="en-US" altLang="zh-CN" sz="2000">
                <a:latin typeface="宋体" pitchFamily="2" charset="-122"/>
                <a:ea typeface="ˎ̥"/>
                <a:cs typeface="ˎ̥"/>
              </a:rPr>
              <a:t>4nm</a:t>
            </a:r>
            <a:r>
              <a:rPr lang="zh-CN" altLang="en-US" sz="2000">
                <a:latin typeface="宋体" pitchFamily="2" charset="-122"/>
                <a:ea typeface="ˎ̥"/>
                <a:cs typeface="ˎ̥"/>
              </a:rPr>
              <a:t>和</a:t>
            </a:r>
            <a:r>
              <a:rPr lang="en-US" altLang="zh-CN" sz="2000">
                <a:latin typeface="宋体" pitchFamily="2" charset="-122"/>
                <a:ea typeface="ˎ̥"/>
                <a:cs typeface="ˎ̥"/>
              </a:rPr>
              <a:t>6nm,</a:t>
            </a:r>
            <a:r>
              <a:rPr lang="zh-CN" altLang="en-US" sz="2000">
                <a:latin typeface="宋体" pitchFamily="2" charset="-122"/>
                <a:ea typeface="ˎ̥"/>
                <a:cs typeface="ˎ̥"/>
              </a:rPr>
              <a:t>代表了胞间连丝的孔径</a:t>
            </a:r>
            <a:r>
              <a:rPr lang="zh-CN" altLang="en-US" sz="2000"/>
              <a:t> </a:t>
            </a:r>
            <a:endParaRPr lang="zh-CN" altLang="en-US" sz="2800"/>
          </a:p>
        </p:txBody>
      </p:sp>
      <p:pic>
        <p:nvPicPr>
          <p:cNvPr id="16387" name="Picture 4" descr="ASPP 15"/>
          <p:cNvPicPr>
            <a:picLocks noChangeAspect="1" noChangeArrowheads="1"/>
          </p:cNvPicPr>
          <p:nvPr/>
        </p:nvPicPr>
        <p:blipFill>
          <a:blip r:embed="rId2"/>
          <a:srcRect/>
          <a:stretch>
            <a:fillRect/>
          </a:stretch>
        </p:blipFill>
        <p:spPr bwMode="auto">
          <a:xfrm>
            <a:off x="1187450" y="461963"/>
            <a:ext cx="7042150" cy="5199062"/>
          </a:xfrm>
          <a:prstGeom prst="rect">
            <a:avLst/>
          </a:prstGeom>
          <a:solidFill>
            <a:srgbClr val="00CC99"/>
          </a:solidFill>
          <a:ln w="28575" algn="ctr">
            <a:solidFill>
              <a:srgbClr val="FF0066"/>
            </a:solid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7273</TotalTime>
  <Words>3176</Words>
  <Application>Microsoft PowerPoint</Application>
  <PresentationFormat>全屏显示(4:3)</PresentationFormat>
  <Paragraphs>258</Paragraphs>
  <Slides>64</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82" baseType="lpstr">
      <vt:lpstr>Times New Roman</vt:lpstr>
      <vt:lpstr>宋体</vt:lpstr>
      <vt:lpstr>Arial</vt:lpstr>
      <vt:lpstr>Wingdings</vt:lpstr>
      <vt:lpstr>Calibri</vt:lpstr>
      <vt:lpstr>华文行楷</vt:lpstr>
      <vt:lpstr>黑体</vt:lpstr>
      <vt:lpstr>隶书</vt:lpstr>
      <vt:lpstr>楷体_GB2312</vt:lpstr>
      <vt:lpstr>_x000b__x000c_</vt:lpstr>
      <vt:lpstr>ˎ̥</vt:lpstr>
      <vt:lpstr>华文楷体</vt:lpstr>
      <vt:lpstr>仿宋_GB2312</vt:lpstr>
      <vt:lpstr>Comic Sans MS</vt:lpstr>
      <vt:lpstr>华文新魏</vt:lpstr>
      <vt:lpstr>Times</vt:lpstr>
      <vt:lpstr>Soaring</vt:lpstr>
      <vt:lpstr>Ulead PhotoImpact Image</vt:lpstr>
      <vt:lpstr>第六章  同化物的运输与分配</vt:lpstr>
      <vt:lpstr>幻灯片 2</vt:lpstr>
      <vt:lpstr>第一节 植物体内物质的运输系统</vt:lpstr>
      <vt:lpstr>一、短距离运输系统</vt:lpstr>
      <vt:lpstr>幻灯片 5</vt:lpstr>
      <vt:lpstr>幻灯片 6</vt:lpstr>
      <vt:lpstr>幻灯片 7</vt:lpstr>
      <vt:lpstr>幻灯片 8</vt:lpstr>
      <vt:lpstr>幻灯片 9</vt:lpstr>
      <vt:lpstr>幻灯片 10</vt:lpstr>
      <vt:lpstr>幻灯片 11</vt:lpstr>
      <vt:lpstr>膜动转运 </vt:lpstr>
      <vt:lpstr>共质体、质外体交替运输</vt:lpstr>
      <vt:lpstr>幻灯片 14</vt:lpstr>
      <vt:lpstr>二、长距离运输系统</vt:lpstr>
      <vt:lpstr>2、维管束的功能</vt:lpstr>
      <vt:lpstr>（二）物质运输的途径</vt:lpstr>
      <vt:lpstr>（2）同位素示踪法</vt:lpstr>
      <vt:lpstr>幻灯片 19</vt:lpstr>
      <vt:lpstr>2、物质运输的一般规律（自学）</vt:lpstr>
      <vt:lpstr>3、韧皮部运输</vt:lpstr>
      <vt:lpstr>第二节 韧皮部的物质运输</vt:lpstr>
      <vt:lpstr>韧皮部运输物质的主要形式</vt:lpstr>
      <vt:lpstr>二、同化物运输的方向和速率</vt:lpstr>
      <vt:lpstr>幻灯片 25</vt:lpstr>
      <vt:lpstr>第三节 韧皮部运输的机理</vt:lpstr>
      <vt:lpstr>幻灯片 27</vt:lpstr>
      <vt:lpstr>（二）装载机理</vt:lpstr>
      <vt:lpstr>幻灯片 29</vt:lpstr>
      <vt:lpstr>幻灯片 30</vt:lpstr>
      <vt:lpstr>幻灯片 31</vt:lpstr>
      <vt:lpstr>2、共质体装载的机理</vt:lpstr>
      <vt:lpstr>“聚合物捕捉模型(多聚化截留机理)”</vt:lpstr>
      <vt:lpstr>“胞质网络运输模型”</vt:lpstr>
      <vt:lpstr>幻灯片 35</vt:lpstr>
      <vt:lpstr>三、韧皮部同化物运输的机理</vt:lpstr>
      <vt:lpstr>幻灯片 37</vt:lpstr>
      <vt:lpstr>新压力流动学说</vt:lpstr>
      <vt:lpstr>幻灯片 39</vt:lpstr>
      <vt:lpstr>幻灯片 40</vt:lpstr>
      <vt:lpstr>幻灯片 41</vt:lpstr>
      <vt:lpstr>幻灯片 42</vt:lpstr>
      <vt:lpstr>幻灯片 43</vt:lpstr>
      <vt:lpstr>幻灯片 44</vt:lpstr>
      <vt:lpstr>第五节 植物体内同化物的分配及其控制</vt:lpstr>
      <vt:lpstr>幻灯片 46</vt:lpstr>
      <vt:lpstr>幻灯片 47</vt:lpstr>
      <vt:lpstr>（二）源和库的量度</vt:lpstr>
      <vt:lpstr>2、库强的量度</vt:lpstr>
      <vt:lpstr>（三）源库关系</vt:lpstr>
      <vt:lpstr>二、同化物的分配规律</vt:lpstr>
      <vt:lpstr>三、同化物的再分配和再利用</vt:lpstr>
      <vt:lpstr>同化物再分配的途径</vt:lpstr>
      <vt:lpstr>幻灯片 54</vt:lpstr>
      <vt:lpstr>谢    谢!（P274）</vt:lpstr>
      <vt:lpstr>幻灯片 56</vt:lpstr>
      <vt:lpstr>幻灯片 57</vt:lpstr>
      <vt:lpstr>幻灯片 58</vt:lpstr>
      <vt:lpstr>幻灯片 59</vt:lpstr>
      <vt:lpstr>幻灯片 60</vt:lpstr>
      <vt:lpstr>幻灯片 61</vt:lpstr>
      <vt:lpstr>幻灯片 62</vt:lpstr>
      <vt:lpstr>幻灯片 63</vt:lpstr>
      <vt:lpstr>The Nobel Prize in Physiology or Medicine 2013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植物生理学</dc:title>
  <dc:creator>lz</dc:creator>
  <cp:lastModifiedBy>www</cp:lastModifiedBy>
  <cp:revision>339</cp:revision>
  <dcterms:created xsi:type="dcterms:W3CDTF">2003-02-18T08:31:05Z</dcterms:created>
  <dcterms:modified xsi:type="dcterms:W3CDTF">2017-10-30T02:48:27Z</dcterms:modified>
</cp:coreProperties>
</file>